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handoutMasterIdLst>
    <p:handoutMasterId r:id="rId26"/>
  </p:handoutMasterIdLst>
  <p:sldIdLst>
    <p:sldId id="1393" r:id="rId2"/>
    <p:sldId id="942" r:id="rId3"/>
    <p:sldId id="699" r:id="rId4"/>
    <p:sldId id="831" r:id="rId5"/>
    <p:sldId id="757" r:id="rId6"/>
    <p:sldId id="832" r:id="rId7"/>
    <p:sldId id="785" r:id="rId8"/>
    <p:sldId id="819" r:id="rId9"/>
    <p:sldId id="721" r:id="rId10"/>
    <p:sldId id="726" r:id="rId11"/>
    <p:sldId id="891" r:id="rId12"/>
    <p:sldId id="939" r:id="rId13"/>
    <p:sldId id="930" r:id="rId14"/>
    <p:sldId id="938" r:id="rId15"/>
    <p:sldId id="940" r:id="rId16"/>
    <p:sldId id="941" r:id="rId17"/>
    <p:sldId id="893" r:id="rId18"/>
    <p:sldId id="931" r:id="rId19"/>
    <p:sldId id="800" r:id="rId20"/>
    <p:sldId id="801" r:id="rId21"/>
    <p:sldId id="830" r:id="rId22"/>
    <p:sldId id="865" r:id="rId23"/>
    <p:sldId id="836" r:id="rId24"/>
  </p:sldIdLst>
  <p:sldSz cx="9144000" cy="6858000" type="screen4x3"/>
  <p:notesSz cx="6797675" cy="9926638"/>
  <p:defaultTextStyle>
    <a:defPPr>
      <a:defRPr lang="de-DE"/>
    </a:defPPr>
    <a:lvl1pPr algn="l" rtl="0" eaLnBrk="0" fontAlgn="base" hangingPunct="0">
      <a:spcBef>
        <a:spcPct val="0"/>
      </a:spcBef>
      <a:spcAft>
        <a:spcPct val="0"/>
      </a:spcAft>
      <a:defRPr kern="1200">
        <a:solidFill>
          <a:schemeClr val="tx1"/>
        </a:solidFill>
        <a:latin typeface="Perpetua" panose="02020502060401020303" pitchFamily="18" charset="77"/>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Perpetua" panose="02020502060401020303" pitchFamily="18" charset="77"/>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Perpetua" panose="02020502060401020303" pitchFamily="18" charset="77"/>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Perpetua" panose="02020502060401020303" pitchFamily="18" charset="77"/>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Perpetua" panose="02020502060401020303" pitchFamily="18" charset="77"/>
        <a:ea typeface="+mn-ea"/>
        <a:cs typeface="Arial" panose="020B0604020202020204" pitchFamily="34" charset="0"/>
      </a:defRPr>
    </a:lvl5pPr>
    <a:lvl6pPr marL="2286000" algn="l" defTabSz="914400" rtl="0" eaLnBrk="1" latinLnBrk="0" hangingPunct="1">
      <a:defRPr kern="1200">
        <a:solidFill>
          <a:schemeClr val="tx1"/>
        </a:solidFill>
        <a:latin typeface="Perpetua" panose="02020502060401020303" pitchFamily="18" charset="77"/>
        <a:ea typeface="+mn-ea"/>
        <a:cs typeface="Arial" panose="020B0604020202020204" pitchFamily="34" charset="0"/>
      </a:defRPr>
    </a:lvl6pPr>
    <a:lvl7pPr marL="2743200" algn="l" defTabSz="914400" rtl="0" eaLnBrk="1" latinLnBrk="0" hangingPunct="1">
      <a:defRPr kern="1200">
        <a:solidFill>
          <a:schemeClr val="tx1"/>
        </a:solidFill>
        <a:latin typeface="Perpetua" panose="02020502060401020303" pitchFamily="18" charset="77"/>
        <a:ea typeface="+mn-ea"/>
        <a:cs typeface="Arial" panose="020B0604020202020204" pitchFamily="34" charset="0"/>
      </a:defRPr>
    </a:lvl7pPr>
    <a:lvl8pPr marL="3200400" algn="l" defTabSz="914400" rtl="0" eaLnBrk="1" latinLnBrk="0" hangingPunct="1">
      <a:defRPr kern="1200">
        <a:solidFill>
          <a:schemeClr val="tx1"/>
        </a:solidFill>
        <a:latin typeface="Perpetua" panose="02020502060401020303" pitchFamily="18" charset="77"/>
        <a:ea typeface="+mn-ea"/>
        <a:cs typeface="Arial" panose="020B0604020202020204" pitchFamily="34" charset="0"/>
      </a:defRPr>
    </a:lvl8pPr>
    <a:lvl9pPr marL="3657600" algn="l" defTabSz="914400" rtl="0" eaLnBrk="1" latinLnBrk="0" hangingPunct="1">
      <a:defRPr kern="1200">
        <a:solidFill>
          <a:schemeClr val="tx1"/>
        </a:solidFill>
        <a:latin typeface="Perpetua" panose="02020502060401020303" pitchFamily="18" charset="77"/>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76" autoAdjust="0"/>
    <p:restoredTop sz="86450" autoAdjust="0"/>
  </p:normalViewPr>
  <p:slideViewPr>
    <p:cSldViewPr>
      <p:cViewPr varScale="1">
        <p:scale>
          <a:sx n="115" d="100"/>
          <a:sy n="115" d="100"/>
        </p:scale>
        <p:origin x="132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2" d="100"/>
          <a:sy n="62" d="100"/>
        </p:scale>
        <p:origin x="-3288" y="-8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67E7C8D-8D4C-D343-8E76-9C1BD39D2A81}"/>
              </a:ext>
            </a:extLst>
          </p:cNvPr>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Perpetua" panose="02020502060401020303" pitchFamily="18" charset="77"/>
              </a:defRPr>
            </a:lvl1pPr>
          </a:lstStyle>
          <a:p>
            <a:pPr>
              <a:defRPr/>
            </a:pPr>
            <a:endParaRPr lang="de-DE" altLang="de-DE"/>
          </a:p>
        </p:txBody>
      </p:sp>
      <p:sp>
        <p:nvSpPr>
          <p:cNvPr id="3" name="Datumsplatzhalter 2">
            <a:extLst>
              <a:ext uri="{FF2B5EF4-FFF2-40B4-BE49-F238E27FC236}">
                <a16:creationId xmlns:a16="http://schemas.microsoft.com/office/drawing/2014/main" id="{5EBABC9E-1E16-EE46-A74B-678A76D14F64}"/>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Perpetua" panose="02020502060401020303" pitchFamily="18" charset="77"/>
              </a:defRPr>
            </a:lvl1pPr>
          </a:lstStyle>
          <a:p>
            <a:pPr>
              <a:defRPr/>
            </a:pPr>
            <a:fld id="{0FA475D1-10AB-0140-B4D5-C66008502665}" type="datetimeFigureOut">
              <a:rPr lang="de-DE" altLang="de-DE"/>
              <a:pPr>
                <a:defRPr/>
              </a:pPr>
              <a:t>11.10.2021</a:t>
            </a:fld>
            <a:endParaRPr lang="de-DE" altLang="de-DE"/>
          </a:p>
        </p:txBody>
      </p:sp>
      <p:sp>
        <p:nvSpPr>
          <p:cNvPr id="4" name="Fußzeilenplatzhalter 3">
            <a:extLst>
              <a:ext uri="{FF2B5EF4-FFF2-40B4-BE49-F238E27FC236}">
                <a16:creationId xmlns:a16="http://schemas.microsoft.com/office/drawing/2014/main" id="{4232A4D9-601A-0C4A-B62A-63366E54627F}"/>
              </a:ext>
            </a:extLst>
          </p:cNvPr>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Perpetua" panose="02020502060401020303" pitchFamily="18" charset="77"/>
              </a:defRPr>
            </a:lvl1pPr>
          </a:lstStyle>
          <a:p>
            <a:pPr>
              <a:defRPr/>
            </a:pPr>
            <a:endParaRPr lang="de-DE" altLang="de-DE"/>
          </a:p>
        </p:txBody>
      </p:sp>
      <p:sp>
        <p:nvSpPr>
          <p:cNvPr id="5" name="Foliennummernplatzhalter 4">
            <a:extLst>
              <a:ext uri="{FF2B5EF4-FFF2-40B4-BE49-F238E27FC236}">
                <a16:creationId xmlns:a16="http://schemas.microsoft.com/office/drawing/2014/main" id="{A12BC801-2EAF-9D41-BCE3-41175D54F375}"/>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ADD9643-4B24-4F40-85A7-BACF8BF43EB4}"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325D568-25E9-D041-AD95-329A6B6178D3}"/>
              </a:ext>
            </a:extLst>
          </p:cNvPr>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de-DE" altLang="de-DE"/>
          </a:p>
        </p:txBody>
      </p:sp>
      <p:sp>
        <p:nvSpPr>
          <p:cNvPr id="3" name="Datumsplatzhalter 2">
            <a:extLst>
              <a:ext uri="{FF2B5EF4-FFF2-40B4-BE49-F238E27FC236}">
                <a16:creationId xmlns:a16="http://schemas.microsoft.com/office/drawing/2014/main" id="{02F06526-7F25-984F-8098-B01E548CC974}"/>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2C8EABC3-FFB5-2045-BC01-BD56693FA8D5}" type="datetimeFigureOut">
              <a:rPr lang="de-DE" altLang="de-DE"/>
              <a:pPr>
                <a:defRPr/>
              </a:pPr>
              <a:t>11.10.2021</a:t>
            </a:fld>
            <a:endParaRPr lang="de-DE" altLang="de-DE"/>
          </a:p>
        </p:txBody>
      </p:sp>
      <p:sp>
        <p:nvSpPr>
          <p:cNvPr id="4" name="Folienbildplatzhalter 3">
            <a:extLst>
              <a:ext uri="{FF2B5EF4-FFF2-40B4-BE49-F238E27FC236}">
                <a16:creationId xmlns:a16="http://schemas.microsoft.com/office/drawing/2014/main" id="{78EFCFF6-ED77-3744-98F6-2C0CFAE32846}"/>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ACF14252-BD60-3940-949E-40E7B9BF899A}"/>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C2A56BAB-E45B-E041-B9A6-8E854580A110}"/>
              </a:ext>
            </a:extLst>
          </p:cNvPr>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de-DE" altLang="de-DE"/>
          </a:p>
        </p:txBody>
      </p:sp>
      <p:sp>
        <p:nvSpPr>
          <p:cNvPr id="7" name="Foliennummernplatzhalter 6">
            <a:extLst>
              <a:ext uri="{FF2B5EF4-FFF2-40B4-BE49-F238E27FC236}">
                <a16:creationId xmlns:a16="http://schemas.microsoft.com/office/drawing/2014/main" id="{22745C3E-5CB2-B749-BAD2-32790156CAFF}"/>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C9D725C-C862-5040-9DD7-81F1A5DB6CE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223A34C-3076-214D-B1A6-8D5BC794D3E3}"/>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pPr algn="ctr" eaLnBrk="1" hangingPunct="1">
              <a:defRPr/>
            </a:pPr>
            <a:endParaRPr lang="en-US" altLang="de-DE">
              <a:solidFill>
                <a:srgbClr val="FFFFFF"/>
              </a:solidFill>
            </a:endParaRPr>
          </a:p>
        </p:txBody>
      </p:sp>
      <p:sp useBgFill="1">
        <p:nvSpPr>
          <p:cNvPr id="5" name="Abgerundetes Rechteck 4">
            <a:extLst>
              <a:ext uri="{FF2B5EF4-FFF2-40B4-BE49-F238E27FC236}">
                <a16:creationId xmlns:a16="http://schemas.microsoft.com/office/drawing/2014/main" id="{69E78F42-8EC8-F041-A490-84DEFAEF8D19}"/>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pPr algn="ctr" eaLnBrk="1" hangingPunct="1">
              <a:defRPr/>
            </a:pPr>
            <a:endParaRPr lang="en-US" altLang="de-DE">
              <a:solidFill>
                <a:srgbClr val="FFFFFF"/>
              </a:solidFill>
            </a:endParaRPr>
          </a:p>
        </p:txBody>
      </p:sp>
      <p:sp>
        <p:nvSpPr>
          <p:cNvPr id="6" name="Rechteck 5">
            <a:extLst>
              <a:ext uri="{FF2B5EF4-FFF2-40B4-BE49-F238E27FC236}">
                <a16:creationId xmlns:a16="http://schemas.microsoft.com/office/drawing/2014/main" id="{28AFAF28-79D6-694E-A1A1-F0682A022DFC}"/>
              </a:ext>
            </a:extLst>
          </p:cNvPr>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pPr algn="ctr" eaLnBrk="1" hangingPunct="1">
              <a:defRPr/>
            </a:pPr>
            <a:endParaRPr lang="en-US" altLang="de-DE">
              <a:solidFill>
                <a:srgbClr val="FFFFFF"/>
              </a:solidFill>
            </a:endParaRPr>
          </a:p>
        </p:txBody>
      </p:sp>
      <p:sp>
        <p:nvSpPr>
          <p:cNvPr id="7" name="Rechteck 6">
            <a:extLst>
              <a:ext uri="{FF2B5EF4-FFF2-40B4-BE49-F238E27FC236}">
                <a16:creationId xmlns:a16="http://schemas.microsoft.com/office/drawing/2014/main" id="{4C0CEB59-544C-3640-A3B8-1FDB114EFFF3}"/>
              </a:ext>
            </a:extLst>
          </p:cNvPr>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pPr algn="ctr" eaLnBrk="1" hangingPunct="1">
              <a:defRPr/>
            </a:pPr>
            <a:endParaRPr lang="en-US" altLang="de-DE">
              <a:solidFill>
                <a:srgbClr val="FFFFFF"/>
              </a:solidFill>
            </a:endParaRPr>
          </a:p>
        </p:txBody>
      </p:sp>
      <p:sp>
        <p:nvSpPr>
          <p:cNvPr id="10" name="Rechteck 9">
            <a:extLst>
              <a:ext uri="{FF2B5EF4-FFF2-40B4-BE49-F238E27FC236}">
                <a16:creationId xmlns:a16="http://schemas.microsoft.com/office/drawing/2014/main" id="{FF2E36B5-1A0F-6542-BB00-84EAAD3F73E4}"/>
              </a:ext>
            </a:extLst>
          </p:cNvPr>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pPr algn="ctr" eaLnBrk="1" hangingPunct="1">
              <a:defRPr/>
            </a:pPr>
            <a:endParaRPr lang="en-US" altLang="de-DE">
              <a:solidFill>
                <a:srgbClr val="FFFFFF"/>
              </a:solidFill>
            </a:endParaRPr>
          </a:p>
        </p:txBody>
      </p:sp>
      <p:sp>
        <p:nvSpPr>
          <p:cNvPr id="9" name="Untertitel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Formatvorlage des Untertitelmasters durch Klicken bearbeiten</a:t>
            </a:r>
            <a:endParaRPr lang="en-US"/>
          </a:p>
        </p:txBody>
      </p:sp>
      <p:sp>
        <p:nvSpPr>
          <p:cNvPr id="8" name="Titel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de-DE"/>
              <a:t>Titelmasterformat durch Klicken bearbeiten</a:t>
            </a:r>
            <a:endParaRPr lang="en-US"/>
          </a:p>
        </p:txBody>
      </p:sp>
      <p:sp>
        <p:nvSpPr>
          <p:cNvPr id="11" name="Datumsplatzhalter 27">
            <a:extLst>
              <a:ext uri="{FF2B5EF4-FFF2-40B4-BE49-F238E27FC236}">
                <a16:creationId xmlns:a16="http://schemas.microsoft.com/office/drawing/2014/main" id="{351BE7EE-1542-0E4A-84D4-52DB61AC54F6}"/>
              </a:ext>
            </a:extLst>
          </p:cNvPr>
          <p:cNvSpPr>
            <a:spLocks noGrp="1"/>
          </p:cNvSpPr>
          <p:nvPr>
            <p:ph type="dt" sz="half" idx="10"/>
          </p:nvPr>
        </p:nvSpPr>
        <p:spPr/>
        <p:txBody>
          <a:bodyPr/>
          <a:lstStyle>
            <a:lvl1pPr>
              <a:defRPr/>
            </a:lvl1pPr>
          </a:lstStyle>
          <a:p>
            <a:pPr>
              <a:defRPr/>
            </a:pPr>
            <a:fld id="{BAD9C5C3-69C5-6940-823D-84D57FB3EEF2}" type="datetime1">
              <a:rPr lang="de-DE" altLang="de-DE" smtClean="0"/>
              <a:t>11.10.2021</a:t>
            </a:fld>
            <a:endParaRPr lang="de-DE" altLang="de-DE"/>
          </a:p>
        </p:txBody>
      </p:sp>
      <p:sp>
        <p:nvSpPr>
          <p:cNvPr id="12" name="Fußzeilenplatzhalter 16">
            <a:extLst>
              <a:ext uri="{FF2B5EF4-FFF2-40B4-BE49-F238E27FC236}">
                <a16:creationId xmlns:a16="http://schemas.microsoft.com/office/drawing/2014/main" id="{9DEA060B-775F-5340-ADD3-A4343FCDC302}"/>
              </a:ext>
            </a:extLst>
          </p:cNvPr>
          <p:cNvSpPr>
            <a:spLocks noGrp="1"/>
          </p:cNvSpPr>
          <p:nvPr>
            <p:ph type="ftr" sz="quarter" idx="11"/>
          </p:nvPr>
        </p:nvSpPr>
        <p:spPr/>
        <p:txBody>
          <a:bodyPr/>
          <a:lstStyle>
            <a:lvl1pPr>
              <a:defRPr/>
            </a:lvl1pPr>
          </a:lstStyle>
          <a:p>
            <a:pPr>
              <a:defRPr/>
            </a:pPr>
            <a:r>
              <a:rPr lang="de-DE"/>
              <a:t>Dr.iur. Webel</a:t>
            </a:r>
          </a:p>
        </p:txBody>
      </p:sp>
      <p:sp>
        <p:nvSpPr>
          <p:cNvPr id="13" name="Foliennummernplatzhalter 28">
            <a:extLst>
              <a:ext uri="{FF2B5EF4-FFF2-40B4-BE49-F238E27FC236}">
                <a16:creationId xmlns:a16="http://schemas.microsoft.com/office/drawing/2014/main" id="{A325F05A-DF07-1946-9DF1-C167A6131065}"/>
              </a:ext>
            </a:extLst>
          </p:cNvPr>
          <p:cNvSpPr>
            <a:spLocks noGrp="1"/>
          </p:cNvSpPr>
          <p:nvPr>
            <p:ph type="sldNum" sz="quarter" idx="12"/>
          </p:nvPr>
        </p:nvSpPr>
        <p:spPr/>
        <p:txBody>
          <a:bodyPr/>
          <a:lstStyle>
            <a:lvl1pPr>
              <a:defRPr/>
            </a:lvl1pPr>
          </a:lstStyle>
          <a:p>
            <a:pPr>
              <a:defRPr/>
            </a:pPr>
            <a:fld id="{07B5059F-05CB-B44F-BFEF-98A9872FFF2E}" type="slidenum">
              <a:rPr lang="de-DE" altLang="de-DE"/>
              <a:pPr>
                <a:defRPr/>
              </a:pPr>
              <a:t>‹Nr.›</a:t>
            </a:fld>
            <a:endParaRPr lang="de-DE" altLang="de-DE"/>
          </a:p>
        </p:txBody>
      </p:sp>
    </p:spTree>
    <p:extLst>
      <p:ext uri="{BB962C8B-B14F-4D97-AF65-F5344CB8AC3E}">
        <p14:creationId xmlns:p14="http://schemas.microsoft.com/office/powerpoint/2010/main" val="2068915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13">
            <a:extLst>
              <a:ext uri="{FF2B5EF4-FFF2-40B4-BE49-F238E27FC236}">
                <a16:creationId xmlns:a16="http://schemas.microsoft.com/office/drawing/2014/main" id="{E5426D7C-2C98-384B-9CC9-044684561241}"/>
              </a:ext>
            </a:extLst>
          </p:cNvPr>
          <p:cNvSpPr>
            <a:spLocks noGrp="1"/>
          </p:cNvSpPr>
          <p:nvPr>
            <p:ph type="dt" sz="half" idx="10"/>
          </p:nvPr>
        </p:nvSpPr>
        <p:spPr/>
        <p:txBody>
          <a:bodyPr/>
          <a:lstStyle>
            <a:lvl1pPr>
              <a:defRPr/>
            </a:lvl1pPr>
          </a:lstStyle>
          <a:p>
            <a:pPr>
              <a:defRPr/>
            </a:pPr>
            <a:fld id="{1F0DFA32-AAA3-374B-818F-EE051C42D38B}" type="datetime1">
              <a:rPr lang="de-DE" altLang="de-DE" smtClean="0"/>
              <a:t>11.10.2021</a:t>
            </a:fld>
            <a:endParaRPr lang="de-DE" altLang="de-DE"/>
          </a:p>
        </p:txBody>
      </p:sp>
      <p:sp>
        <p:nvSpPr>
          <p:cNvPr id="5" name="Fußzeilenplatzhalter 2">
            <a:extLst>
              <a:ext uri="{FF2B5EF4-FFF2-40B4-BE49-F238E27FC236}">
                <a16:creationId xmlns:a16="http://schemas.microsoft.com/office/drawing/2014/main" id="{D1DF8EFA-1CC2-5B40-8C58-DC844DA619D2}"/>
              </a:ext>
            </a:extLst>
          </p:cNvPr>
          <p:cNvSpPr>
            <a:spLocks noGrp="1"/>
          </p:cNvSpPr>
          <p:nvPr>
            <p:ph type="ftr" sz="quarter" idx="11"/>
          </p:nvPr>
        </p:nvSpPr>
        <p:spPr/>
        <p:txBody>
          <a:bodyPr/>
          <a:lstStyle>
            <a:lvl1pPr>
              <a:defRPr/>
            </a:lvl1pPr>
          </a:lstStyle>
          <a:p>
            <a:pPr>
              <a:defRPr/>
            </a:pPr>
            <a:r>
              <a:rPr lang="de-DE"/>
              <a:t>Dr.iur. Webel</a:t>
            </a:r>
          </a:p>
        </p:txBody>
      </p:sp>
      <p:sp>
        <p:nvSpPr>
          <p:cNvPr id="6" name="Foliennummernplatzhalter 22">
            <a:extLst>
              <a:ext uri="{FF2B5EF4-FFF2-40B4-BE49-F238E27FC236}">
                <a16:creationId xmlns:a16="http://schemas.microsoft.com/office/drawing/2014/main" id="{F6F09307-2F86-4440-96CD-61FECCA153B1}"/>
              </a:ext>
            </a:extLst>
          </p:cNvPr>
          <p:cNvSpPr>
            <a:spLocks noGrp="1"/>
          </p:cNvSpPr>
          <p:nvPr>
            <p:ph type="sldNum" sz="quarter" idx="12"/>
          </p:nvPr>
        </p:nvSpPr>
        <p:spPr/>
        <p:txBody>
          <a:bodyPr/>
          <a:lstStyle>
            <a:lvl1pPr>
              <a:defRPr/>
            </a:lvl1pPr>
          </a:lstStyle>
          <a:p>
            <a:pPr>
              <a:defRPr/>
            </a:pPr>
            <a:fld id="{CD042DD3-A590-D449-A4E2-599CF9ACB044}" type="slidenum">
              <a:rPr lang="de-DE" altLang="de-DE"/>
              <a:pPr>
                <a:defRPr/>
              </a:pPr>
              <a:t>‹Nr.›</a:t>
            </a:fld>
            <a:endParaRPr lang="de-DE" altLang="de-DE"/>
          </a:p>
        </p:txBody>
      </p:sp>
    </p:spTree>
    <p:extLst>
      <p:ext uri="{BB962C8B-B14F-4D97-AF65-F5344CB8AC3E}">
        <p14:creationId xmlns:p14="http://schemas.microsoft.com/office/powerpoint/2010/main" val="390528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1"/>
            <a:ext cx="2011680" cy="5851525"/>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914400" y="274640"/>
            <a:ext cx="55626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13">
            <a:extLst>
              <a:ext uri="{FF2B5EF4-FFF2-40B4-BE49-F238E27FC236}">
                <a16:creationId xmlns:a16="http://schemas.microsoft.com/office/drawing/2014/main" id="{79FC1979-8550-CD47-A15F-7E09E9DE45E9}"/>
              </a:ext>
            </a:extLst>
          </p:cNvPr>
          <p:cNvSpPr>
            <a:spLocks noGrp="1"/>
          </p:cNvSpPr>
          <p:nvPr>
            <p:ph type="dt" sz="half" idx="10"/>
          </p:nvPr>
        </p:nvSpPr>
        <p:spPr/>
        <p:txBody>
          <a:bodyPr/>
          <a:lstStyle>
            <a:lvl1pPr>
              <a:defRPr/>
            </a:lvl1pPr>
          </a:lstStyle>
          <a:p>
            <a:pPr>
              <a:defRPr/>
            </a:pPr>
            <a:fld id="{163B5882-89D0-7D4B-9653-BBF0B184CA1F}" type="datetime1">
              <a:rPr lang="de-DE" altLang="de-DE" smtClean="0"/>
              <a:t>11.10.2021</a:t>
            </a:fld>
            <a:endParaRPr lang="de-DE" altLang="de-DE"/>
          </a:p>
        </p:txBody>
      </p:sp>
      <p:sp>
        <p:nvSpPr>
          <p:cNvPr id="5" name="Fußzeilenplatzhalter 2">
            <a:extLst>
              <a:ext uri="{FF2B5EF4-FFF2-40B4-BE49-F238E27FC236}">
                <a16:creationId xmlns:a16="http://schemas.microsoft.com/office/drawing/2014/main" id="{77A296BB-CE7F-1041-861C-7368A1543DE9}"/>
              </a:ext>
            </a:extLst>
          </p:cNvPr>
          <p:cNvSpPr>
            <a:spLocks noGrp="1"/>
          </p:cNvSpPr>
          <p:nvPr>
            <p:ph type="ftr" sz="quarter" idx="11"/>
          </p:nvPr>
        </p:nvSpPr>
        <p:spPr/>
        <p:txBody>
          <a:bodyPr/>
          <a:lstStyle>
            <a:lvl1pPr>
              <a:defRPr/>
            </a:lvl1pPr>
          </a:lstStyle>
          <a:p>
            <a:pPr>
              <a:defRPr/>
            </a:pPr>
            <a:r>
              <a:rPr lang="de-DE"/>
              <a:t>Dr.iur. Webel</a:t>
            </a:r>
          </a:p>
        </p:txBody>
      </p:sp>
      <p:sp>
        <p:nvSpPr>
          <p:cNvPr id="6" name="Foliennummernplatzhalter 22">
            <a:extLst>
              <a:ext uri="{FF2B5EF4-FFF2-40B4-BE49-F238E27FC236}">
                <a16:creationId xmlns:a16="http://schemas.microsoft.com/office/drawing/2014/main" id="{41983466-AC97-7242-B924-BE3BA3C7DDEB}"/>
              </a:ext>
            </a:extLst>
          </p:cNvPr>
          <p:cNvSpPr>
            <a:spLocks noGrp="1"/>
          </p:cNvSpPr>
          <p:nvPr>
            <p:ph type="sldNum" sz="quarter" idx="12"/>
          </p:nvPr>
        </p:nvSpPr>
        <p:spPr/>
        <p:txBody>
          <a:bodyPr/>
          <a:lstStyle>
            <a:lvl1pPr>
              <a:defRPr/>
            </a:lvl1pPr>
          </a:lstStyle>
          <a:p>
            <a:pPr>
              <a:defRPr/>
            </a:pPr>
            <a:fld id="{62BA72F5-37C2-8B48-8867-FCE9BF6D4DF2}" type="slidenum">
              <a:rPr lang="de-DE" altLang="de-DE"/>
              <a:pPr>
                <a:defRPr/>
              </a:pPr>
              <a:t>‹Nr.›</a:t>
            </a:fld>
            <a:endParaRPr lang="de-DE" altLang="de-DE"/>
          </a:p>
        </p:txBody>
      </p:sp>
    </p:spTree>
    <p:extLst>
      <p:ext uri="{BB962C8B-B14F-4D97-AF65-F5344CB8AC3E}">
        <p14:creationId xmlns:p14="http://schemas.microsoft.com/office/powerpoint/2010/main" val="751706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8" name="Inhaltsplatzhalter 7"/>
          <p:cNvSpPr>
            <a:spLocks noGrp="1"/>
          </p:cNvSpPr>
          <p:nvPr>
            <p:ph sz="quarter" idx="1"/>
          </p:nvPr>
        </p:nvSpPr>
        <p:spPr>
          <a:xfrm>
            <a:off x="914400" y="764704"/>
            <a:ext cx="7772400" cy="5255096"/>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 name="Datumsplatzhalter 3">
            <a:extLst>
              <a:ext uri="{FF2B5EF4-FFF2-40B4-BE49-F238E27FC236}">
                <a16:creationId xmlns:a16="http://schemas.microsoft.com/office/drawing/2014/main" id="{60DAFA06-1842-FF40-9A65-3BA62080D5BE}"/>
              </a:ext>
            </a:extLst>
          </p:cNvPr>
          <p:cNvSpPr>
            <a:spLocks noGrp="1"/>
          </p:cNvSpPr>
          <p:nvPr>
            <p:ph type="dt" sz="half" idx="10"/>
          </p:nvPr>
        </p:nvSpPr>
        <p:spPr/>
        <p:txBody>
          <a:bodyPr/>
          <a:lstStyle>
            <a:lvl1pPr>
              <a:defRPr/>
            </a:lvl1pPr>
          </a:lstStyle>
          <a:p>
            <a:pPr>
              <a:defRPr/>
            </a:pPr>
            <a:fld id="{A72DFE3E-0ED6-5640-8A5D-E991EEF24F03}" type="datetime1">
              <a:rPr lang="de-DE" altLang="de-DE" smtClean="0"/>
              <a:t>11.10.2021</a:t>
            </a:fld>
            <a:endParaRPr lang="de-DE" altLang="de-DE"/>
          </a:p>
        </p:txBody>
      </p:sp>
      <p:sp>
        <p:nvSpPr>
          <p:cNvPr id="4" name="Fußzeilenplatzhalter 4">
            <a:extLst>
              <a:ext uri="{FF2B5EF4-FFF2-40B4-BE49-F238E27FC236}">
                <a16:creationId xmlns:a16="http://schemas.microsoft.com/office/drawing/2014/main" id="{6726E966-FD9D-BF41-B157-CFDA8F659844}"/>
              </a:ext>
            </a:extLst>
          </p:cNvPr>
          <p:cNvSpPr>
            <a:spLocks noGrp="1"/>
          </p:cNvSpPr>
          <p:nvPr>
            <p:ph type="ftr" sz="quarter" idx="11"/>
          </p:nvPr>
        </p:nvSpPr>
        <p:spPr>
          <a:xfrm>
            <a:off x="914400" y="6172200"/>
            <a:ext cx="4810125" cy="457200"/>
          </a:xfrm>
        </p:spPr>
        <p:txBody>
          <a:bodyPr/>
          <a:lstStyle>
            <a:lvl1pPr>
              <a:defRPr/>
            </a:lvl1pPr>
          </a:lstStyle>
          <a:p>
            <a:pPr>
              <a:defRPr/>
            </a:pPr>
            <a:r>
              <a:rPr lang="de-DE"/>
              <a:t>Dr.iur. Webel</a:t>
            </a:r>
          </a:p>
        </p:txBody>
      </p:sp>
      <p:sp>
        <p:nvSpPr>
          <p:cNvPr id="5" name="Foliennummernplatzhalter 5">
            <a:extLst>
              <a:ext uri="{FF2B5EF4-FFF2-40B4-BE49-F238E27FC236}">
                <a16:creationId xmlns:a16="http://schemas.microsoft.com/office/drawing/2014/main" id="{1622C421-F9C6-9F4B-B48D-47A5762D91FF}"/>
              </a:ext>
            </a:extLst>
          </p:cNvPr>
          <p:cNvSpPr>
            <a:spLocks noGrp="1"/>
          </p:cNvSpPr>
          <p:nvPr>
            <p:ph type="sldNum" sz="quarter" idx="12"/>
          </p:nvPr>
        </p:nvSpPr>
        <p:spPr/>
        <p:txBody>
          <a:bodyPr/>
          <a:lstStyle>
            <a:lvl1pPr>
              <a:defRPr/>
            </a:lvl1pPr>
          </a:lstStyle>
          <a:p>
            <a:pPr>
              <a:defRPr/>
            </a:pPr>
            <a:fld id="{718FDF51-D1EC-DF41-A3FA-2D1A2E7144DA}" type="slidenum">
              <a:rPr lang="de-DE" altLang="de-DE"/>
              <a:pPr>
                <a:defRPr/>
              </a:pPr>
              <a:t>‹Nr.›</a:t>
            </a:fld>
            <a:endParaRPr lang="de-DE" altLang="de-DE"/>
          </a:p>
        </p:txBody>
      </p:sp>
    </p:spTree>
    <p:extLst>
      <p:ext uri="{BB962C8B-B14F-4D97-AF65-F5344CB8AC3E}">
        <p14:creationId xmlns:p14="http://schemas.microsoft.com/office/powerpoint/2010/main" val="1474169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schnitts-&#10;überschrif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261D163-A4F4-AD4C-9F91-DEC6C65E49FC}"/>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pPr algn="ctr" eaLnBrk="1" hangingPunct="1">
              <a:defRPr/>
            </a:pPr>
            <a:endParaRPr lang="en-US" altLang="de-DE">
              <a:solidFill>
                <a:srgbClr val="FFFFFF"/>
              </a:solidFill>
            </a:endParaRPr>
          </a:p>
        </p:txBody>
      </p:sp>
      <p:grpSp>
        <p:nvGrpSpPr>
          <p:cNvPr id="5" name="Abgerundetes Rechteck 10">
            <a:extLst>
              <a:ext uri="{FF2B5EF4-FFF2-40B4-BE49-F238E27FC236}">
                <a16:creationId xmlns:a16="http://schemas.microsoft.com/office/drawing/2014/main" id="{20A13DC5-0ECE-F340-B42B-1BA93BD1FC05}"/>
              </a:ext>
            </a:extLst>
          </p:cNvPr>
          <p:cNvGrpSpPr>
            <a:grpSpLocks/>
          </p:cNvGrpSpPr>
          <p:nvPr/>
        </p:nvGrpSpPr>
        <p:grpSpPr bwMode="auto">
          <a:xfrm>
            <a:off x="50800" y="50800"/>
            <a:ext cx="9042400" cy="6718300"/>
            <a:chOff x="32" y="32"/>
            <a:chExt cx="5696" cy="4232"/>
          </a:xfrm>
        </p:grpSpPr>
        <p:pic>
          <p:nvPicPr>
            <p:cNvPr id="6" name="Abgerundetes Rechteck 10">
              <a:extLst>
                <a:ext uri="{FF2B5EF4-FFF2-40B4-BE49-F238E27FC236}">
                  <a16:creationId xmlns:a16="http://schemas.microsoft.com/office/drawing/2014/main" id="{E803F8CC-C6D9-C941-833B-60871E1F902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 y="32"/>
              <a:ext cx="5696" cy="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a:extLst>
                <a:ext uri="{FF2B5EF4-FFF2-40B4-BE49-F238E27FC236}">
                  <a16:creationId xmlns:a16="http://schemas.microsoft.com/office/drawing/2014/main" id="{F721072F-0FB0-A54D-A84A-80CE79006906}"/>
                </a:ext>
              </a:extLst>
            </p:cNvPr>
            <p:cNvSpPr txBox="1">
              <a:spLocks noChangeArrowheads="1"/>
            </p:cNvSpPr>
            <p:nvPr/>
          </p:nvSpPr>
          <p:spPr bwMode="auto">
            <a:xfrm>
              <a:off x="102" y="105"/>
              <a:ext cx="5556" cy="4094"/>
            </a:xfrm>
            <a:prstGeom prst="rect">
              <a:avLst/>
            </a:prstGeom>
            <a:noFill/>
            <a:ln>
              <a:noFill/>
            </a:ln>
          </p:spPr>
          <p:txBody>
            <a:bodyPr anchor="ct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pPr algn="ctr" eaLnBrk="1" hangingPunct="1">
                <a:defRPr/>
              </a:pPr>
              <a:endParaRPr lang="en-US" altLang="de-DE">
                <a:solidFill>
                  <a:srgbClr val="FFFFFF"/>
                </a:solidFill>
              </a:endParaRPr>
            </a:p>
          </p:txBody>
        </p:sp>
      </p:grpSp>
      <p:sp>
        <p:nvSpPr>
          <p:cNvPr id="8" name="Rechteck 7">
            <a:extLst>
              <a:ext uri="{FF2B5EF4-FFF2-40B4-BE49-F238E27FC236}">
                <a16:creationId xmlns:a16="http://schemas.microsoft.com/office/drawing/2014/main" id="{55A7A655-7B28-6346-97A8-5AB267EB91E4}"/>
              </a:ext>
            </a:extLst>
          </p:cNvPr>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pPr algn="ctr" eaLnBrk="1" hangingPunct="1">
              <a:defRPr/>
            </a:pPr>
            <a:endParaRPr lang="en-US" altLang="de-DE">
              <a:solidFill>
                <a:srgbClr val="FFFFFF"/>
              </a:solidFill>
            </a:endParaRPr>
          </a:p>
        </p:txBody>
      </p:sp>
      <p:sp>
        <p:nvSpPr>
          <p:cNvPr id="9" name="Rechteck 8">
            <a:extLst>
              <a:ext uri="{FF2B5EF4-FFF2-40B4-BE49-F238E27FC236}">
                <a16:creationId xmlns:a16="http://schemas.microsoft.com/office/drawing/2014/main" id="{810D1473-65A9-184D-A3C3-9A8CFC6ED091}"/>
              </a:ext>
            </a:extLst>
          </p:cNvPr>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pPr algn="ctr" eaLnBrk="1" hangingPunct="1">
              <a:defRPr/>
            </a:pPr>
            <a:endParaRPr lang="en-US" altLang="de-DE">
              <a:solidFill>
                <a:srgbClr val="FFFFFF"/>
              </a:solidFill>
            </a:endParaRPr>
          </a:p>
        </p:txBody>
      </p:sp>
      <p:sp>
        <p:nvSpPr>
          <p:cNvPr id="10" name="Rechteck 9">
            <a:extLst>
              <a:ext uri="{FF2B5EF4-FFF2-40B4-BE49-F238E27FC236}">
                <a16:creationId xmlns:a16="http://schemas.microsoft.com/office/drawing/2014/main" id="{56E3C39A-4782-7749-BD88-B14224F7C57A}"/>
              </a:ext>
            </a:extLst>
          </p:cNvPr>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pPr algn="ctr" eaLnBrk="1" hangingPunct="1">
              <a:defRPr/>
            </a:pPr>
            <a:endParaRPr lang="en-US" altLang="de-DE">
              <a:solidFill>
                <a:srgbClr val="FFFFFF"/>
              </a:solidFill>
            </a:endParaRPr>
          </a:p>
        </p:txBody>
      </p:sp>
      <p:sp>
        <p:nvSpPr>
          <p:cNvPr id="3" name="Textplatzhalt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a:t>Textmasterformat bearbeiten</a:t>
            </a:r>
          </a:p>
        </p:txBody>
      </p:sp>
      <p:sp>
        <p:nvSpPr>
          <p:cNvPr id="11" name="Datumsplatzhalter 3">
            <a:extLst>
              <a:ext uri="{FF2B5EF4-FFF2-40B4-BE49-F238E27FC236}">
                <a16:creationId xmlns:a16="http://schemas.microsoft.com/office/drawing/2014/main" id="{15B3D461-BE0C-D242-97A5-D0A69F2F90F9}"/>
              </a:ext>
            </a:extLst>
          </p:cNvPr>
          <p:cNvSpPr>
            <a:spLocks noGrp="1"/>
          </p:cNvSpPr>
          <p:nvPr>
            <p:ph type="dt" sz="half" idx="10"/>
          </p:nvPr>
        </p:nvSpPr>
        <p:spPr/>
        <p:txBody>
          <a:bodyPr/>
          <a:lstStyle>
            <a:lvl1pPr>
              <a:defRPr/>
            </a:lvl1pPr>
          </a:lstStyle>
          <a:p>
            <a:pPr>
              <a:defRPr/>
            </a:pPr>
            <a:fld id="{24D1E191-FFA7-AF4A-A9FD-96D0E9D3F38A}" type="datetime1">
              <a:rPr lang="de-DE" altLang="de-DE" smtClean="0"/>
              <a:t>11.10.2021</a:t>
            </a:fld>
            <a:endParaRPr lang="de-DE" altLang="de-DE"/>
          </a:p>
        </p:txBody>
      </p:sp>
      <p:sp>
        <p:nvSpPr>
          <p:cNvPr id="12" name="Fußzeilenplatzhalter 4">
            <a:extLst>
              <a:ext uri="{FF2B5EF4-FFF2-40B4-BE49-F238E27FC236}">
                <a16:creationId xmlns:a16="http://schemas.microsoft.com/office/drawing/2014/main" id="{1798F074-9A79-3549-ABF5-52AAB68D9AD1}"/>
              </a:ext>
            </a:extLst>
          </p:cNvPr>
          <p:cNvSpPr>
            <a:spLocks noGrp="1"/>
          </p:cNvSpPr>
          <p:nvPr>
            <p:ph type="ftr" sz="quarter" idx="11"/>
          </p:nvPr>
        </p:nvSpPr>
        <p:spPr>
          <a:xfrm>
            <a:off x="800100" y="6172200"/>
            <a:ext cx="4000500" cy="457200"/>
          </a:xfrm>
        </p:spPr>
        <p:txBody>
          <a:bodyPr/>
          <a:lstStyle>
            <a:lvl1pPr>
              <a:defRPr/>
            </a:lvl1pPr>
          </a:lstStyle>
          <a:p>
            <a:pPr>
              <a:defRPr/>
            </a:pPr>
            <a:r>
              <a:rPr lang="de-DE"/>
              <a:t>Dr.iur. Webel</a:t>
            </a:r>
          </a:p>
        </p:txBody>
      </p:sp>
      <p:sp>
        <p:nvSpPr>
          <p:cNvPr id="13" name="Foliennummernplatzhalter 5">
            <a:extLst>
              <a:ext uri="{FF2B5EF4-FFF2-40B4-BE49-F238E27FC236}">
                <a16:creationId xmlns:a16="http://schemas.microsoft.com/office/drawing/2014/main" id="{8B7073E4-427B-4049-9EC3-D1807203D9BA}"/>
              </a:ext>
            </a:extLst>
          </p:cNvPr>
          <p:cNvSpPr>
            <a:spLocks noGrp="1"/>
          </p:cNvSpPr>
          <p:nvPr>
            <p:ph type="sldNum" sz="quarter" idx="12"/>
          </p:nvPr>
        </p:nvSpPr>
        <p:spPr>
          <a:xfrm>
            <a:off x="146050" y="6208713"/>
            <a:ext cx="457200" cy="457200"/>
          </a:xfrm>
        </p:spPr>
        <p:txBody>
          <a:bodyPr/>
          <a:lstStyle>
            <a:lvl1pPr>
              <a:defRPr/>
            </a:lvl1pPr>
          </a:lstStyle>
          <a:p>
            <a:pPr>
              <a:defRPr/>
            </a:pPr>
            <a:fld id="{EABDB75B-765E-9446-B4FF-D8E16559AA2C}" type="slidenum">
              <a:rPr lang="de-DE" altLang="de-DE"/>
              <a:pPr>
                <a:defRPr/>
              </a:pPr>
              <a:t>‹Nr.›</a:t>
            </a:fld>
            <a:endParaRPr lang="de-DE" altLang="de-DE"/>
          </a:p>
        </p:txBody>
      </p:sp>
    </p:spTree>
    <p:extLst>
      <p:ext uri="{BB962C8B-B14F-4D97-AF65-F5344CB8AC3E}">
        <p14:creationId xmlns:p14="http://schemas.microsoft.com/office/powerpoint/2010/main" val="15674067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9" name="Inhaltsplatzhalter 8"/>
          <p:cNvSpPr>
            <a:spLocks noGrp="1"/>
          </p:cNvSpPr>
          <p:nvPr>
            <p:ph sz="quarter" idx="1"/>
          </p:nvPr>
        </p:nvSpPr>
        <p:spPr>
          <a:xfrm>
            <a:off x="914400" y="1447800"/>
            <a:ext cx="3749040" cy="4572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1" name="Inhaltsplatzhalter 10"/>
          <p:cNvSpPr>
            <a:spLocks noGrp="1"/>
          </p:cNvSpPr>
          <p:nvPr>
            <p:ph sz="quarter" idx="2"/>
          </p:nvPr>
        </p:nvSpPr>
        <p:spPr>
          <a:xfrm>
            <a:off x="4933950" y="1447800"/>
            <a:ext cx="3749040" cy="4572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13">
            <a:extLst>
              <a:ext uri="{FF2B5EF4-FFF2-40B4-BE49-F238E27FC236}">
                <a16:creationId xmlns:a16="http://schemas.microsoft.com/office/drawing/2014/main" id="{4058A90E-25AC-574A-9392-6B6E8DE21C04}"/>
              </a:ext>
            </a:extLst>
          </p:cNvPr>
          <p:cNvSpPr>
            <a:spLocks noGrp="1"/>
          </p:cNvSpPr>
          <p:nvPr>
            <p:ph type="dt" sz="half" idx="10"/>
          </p:nvPr>
        </p:nvSpPr>
        <p:spPr/>
        <p:txBody>
          <a:bodyPr/>
          <a:lstStyle>
            <a:lvl1pPr>
              <a:defRPr/>
            </a:lvl1pPr>
          </a:lstStyle>
          <a:p>
            <a:pPr>
              <a:defRPr/>
            </a:pPr>
            <a:fld id="{6E66FD1D-BFAB-994E-8F2E-0951A387754A}" type="datetime1">
              <a:rPr lang="de-DE" altLang="de-DE" smtClean="0"/>
              <a:t>11.10.2021</a:t>
            </a:fld>
            <a:endParaRPr lang="de-DE" altLang="de-DE"/>
          </a:p>
        </p:txBody>
      </p:sp>
      <p:sp>
        <p:nvSpPr>
          <p:cNvPr id="6" name="Fußzeilenplatzhalter 2">
            <a:extLst>
              <a:ext uri="{FF2B5EF4-FFF2-40B4-BE49-F238E27FC236}">
                <a16:creationId xmlns:a16="http://schemas.microsoft.com/office/drawing/2014/main" id="{C9B93BB4-7C88-E749-A16B-13A6E15E1614}"/>
              </a:ext>
            </a:extLst>
          </p:cNvPr>
          <p:cNvSpPr>
            <a:spLocks noGrp="1"/>
          </p:cNvSpPr>
          <p:nvPr>
            <p:ph type="ftr" sz="quarter" idx="11"/>
          </p:nvPr>
        </p:nvSpPr>
        <p:spPr/>
        <p:txBody>
          <a:bodyPr/>
          <a:lstStyle>
            <a:lvl1pPr>
              <a:defRPr/>
            </a:lvl1pPr>
          </a:lstStyle>
          <a:p>
            <a:pPr>
              <a:defRPr/>
            </a:pPr>
            <a:r>
              <a:rPr lang="de-DE"/>
              <a:t>Dr.iur. Webel</a:t>
            </a:r>
          </a:p>
        </p:txBody>
      </p:sp>
      <p:sp>
        <p:nvSpPr>
          <p:cNvPr id="7" name="Foliennummernplatzhalter 22">
            <a:extLst>
              <a:ext uri="{FF2B5EF4-FFF2-40B4-BE49-F238E27FC236}">
                <a16:creationId xmlns:a16="http://schemas.microsoft.com/office/drawing/2014/main" id="{9EA0274E-32E2-0D41-A121-223BD28552D4}"/>
              </a:ext>
            </a:extLst>
          </p:cNvPr>
          <p:cNvSpPr>
            <a:spLocks noGrp="1"/>
          </p:cNvSpPr>
          <p:nvPr>
            <p:ph type="sldNum" sz="quarter" idx="12"/>
          </p:nvPr>
        </p:nvSpPr>
        <p:spPr/>
        <p:txBody>
          <a:bodyPr/>
          <a:lstStyle>
            <a:lvl1pPr>
              <a:defRPr/>
            </a:lvl1pPr>
          </a:lstStyle>
          <a:p>
            <a:pPr>
              <a:defRPr/>
            </a:pPr>
            <a:fld id="{B444B50F-8D19-1C44-AE36-1F8336368B78}" type="slidenum">
              <a:rPr lang="de-DE" altLang="de-DE"/>
              <a:pPr>
                <a:defRPr/>
              </a:pPr>
              <a:t>‹Nr.›</a:t>
            </a:fld>
            <a:endParaRPr lang="de-DE" altLang="de-DE"/>
          </a:p>
        </p:txBody>
      </p:sp>
    </p:spTree>
    <p:extLst>
      <p:ext uri="{BB962C8B-B14F-4D97-AF65-F5344CB8AC3E}">
        <p14:creationId xmlns:p14="http://schemas.microsoft.com/office/powerpoint/2010/main" val="2939960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914400" y="273050"/>
            <a:ext cx="7772400" cy="1143000"/>
          </a:xfrm>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de-DE"/>
              <a:t>Textmasterformat bearbeiten</a:t>
            </a:r>
          </a:p>
        </p:txBody>
      </p:sp>
      <p:sp>
        <p:nvSpPr>
          <p:cNvPr id="4" name="Textplatzhalt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de-DE"/>
              <a:t>Textmasterformat bearbeiten</a:t>
            </a:r>
          </a:p>
        </p:txBody>
      </p:sp>
      <p:sp>
        <p:nvSpPr>
          <p:cNvPr id="11" name="Inhaltsplatzhalter 10"/>
          <p:cNvSpPr>
            <a:spLocks noGrp="1"/>
          </p:cNvSpPr>
          <p:nvPr>
            <p:ph sz="half" idx="2"/>
          </p:nvPr>
        </p:nvSpPr>
        <p:spPr>
          <a:xfrm>
            <a:off x="914400" y="2247900"/>
            <a:ext cx="3733800" cy="3886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3" name="Inhaltsplatzhalter 12"/>
          <p:cNvSpPr>
            <a:spLocks noGrp="1"/>
          </p:cNvSpPr>
          <p:nvPr>
            <p:ph sz="half" idx="4"/>
          </p:nvPr>
        </p:nvSpPr>
        <p:spPr>
          <a:xfrm>
            <a:off x="4953000" y="2247900"/>
            <a:ext cx="3733800" cy="3886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13">
            <a:extLst>
              <a:ext uri="{FF2B5EF4-FFF2-40B4-BE49-F238E27FC236}">
                <a16:creationId xmlns:a16="http://schemas.microsoft.com/office/drawing/2014/main" id="{886FC186-5A88-9A49-83A7-46CBC3378C65}"/>
              </a:ext>
            </a:extLst>
          </p:cNvPr>
          <p:cNvSpPr>
            <a:spLocks noGrp="1"/>
          </p:cNvSpPr>
          <p:nvPr>
            <p:ph type="dt" sz="half" idx="10"/>
          </p:nvPr>
        </p:nvSpPr>
        <p:spPr/>
        <p:txBody>
          <a:bodyPr/>
          <a:lstStyle>
            <a:lvl1pPr>
              <a:defRPr/>
            </a:lvl1pPr>
          </a:lstStyle>
          <a:p>
            <a:pPr>
              <a:defRPr/>
            </a:pPr>
            <a:fld id="{FF42B414-33AC-DE41-9F8B-82EC47EA94B4}" type="datetime1">
              <a:rPr lang="de-DE" altLang="de-DE" smtClean="0"/>
              <a:t>11.10.2021</a:t>
            </a:fld>
            <a:endParaRPr lang="de-DE" altLang="de-DE"/>
          </a:p>
        </p:txBody>
      </p:sp>
      <p:sp>
        <p:nvSpPr>
          <p:cNvPr id="8" name="Fußzeilenplatzhalter 2">
            <a:extLst>
              <a:ext uri="{FF2B5EF4-FFF2-40B4-BE49-F238E27FC236}">
                <a16:creationId xmlns:a16="http://schemas.microsoft.com/office/drawing/2014/main" id="{BC04EEEB-F8BD-C343-B228-6359D2034FE8}"/>
              </a:ext>
            </a:extLst>
          </p:cNvPr>
          <p:cNvSpPr>
            <a:spLocks noGrp="1"/>
          </p:cNvSpPr>
          <p:nvPr>
            <p:ph type="ftr" sz="quarter" idx="11"/>
          </p:nvPr>
        </p:nvSpPr>
        <p:spPr/>
        <p:txBody>
          <a:bodyPr/>
          <a:lstStyle>
            <a:lvl1pPr>
              <a:defRPr/>
            </a:lvl1pPr>
          </a:lstStyle>
          <a:p>
            <a:pPr>
              <a:defRPr/>
            </a:pPr>
            <a:r>
              <a:rPr lang="de-DE"/>
              <a:t>Dr.iur. Webel</a:t>
            </a:r>
          </a:p>
        </p:txBody>
      </p:sp>
      <p:sp>
        <p:nvSpPr>
          <p:cNvPr id="9" name="Foliennummernplatzhalter 22">
            <a:extLst>
              <a:ext uri="{FF2B5EF4-FFF2-40B4-BE49-F238E27FC236}">
                <a16:creationId xmlns:a16="http://schemas.microsoft.com/office/drawing/2014/main" id="{2892E190-8C44-2046-BCB9-A2E3EB8CDB3D}"/>
              </a:ext>
            </a:extLst>
          </p:cNvPr>
          <p:cNvSpPr>
            <a:spLocks noGrp="1"/>
          </p:cNvSpPr>
          <p:nvPr>
            <p:ph type="sldNum" sz="quarter" idx="12"/>
          </p:nvPr>
        </p:nvSpPr>
        <p:spPr/>
        <p:txBody>
          <a:bodyPr/>
          <a:lstStyle>
            <a:lvl1pPr>
              <a:defRPr/>
            </a:lvl1pPr>
          </a:lstStyle>
          <a:p>
            <a:pPr>
              <a:defRPr/>
            </a:pPr>
            <a:fld id="{35FB8206-CAAF-C148-90A5-67AC5C4A6116}" type="slidenum">
              <a:rPr lang="de-DE" altLang="de-DE"/>
              <a:pPr>
                <a:defRPr/>
              </a:pPr>
              <a:t>‹Nr.›</a:t>
            </a:fld>
            <a:endParaRPr lang="de-DE" altLang="de-DE"/>
          </a:p>
        </p:txBody>
      </p:sp>
    </p:spTree>
    <p:extLst>
      <p:ext uri="{BB962C8B-B14F-4D97-AF65-F5344CB8AC3E}">
        <p14:creationId xmlns:p14="http://schemas.microsoft.com/office/powerpoint/2010/main" val="3562187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Datumsplatzhalter 13">
            <a:extLst>
              <a:ext uri="{FF2B5EF4-FFF2-40B4-BE49-F238E27FC236}">
                <a16:creationId xmlns:a16="http://schemas.microsoft.com/office/drawing/2014/main" id="{97A8A59A-2DB7-394E-B02F-96F19D493AEA}"/>
              </a:ext>
            </a:extLst>
          </p:cNvPr>
          <p:cNvSpPr>
            <a:spLocks noGrp="1"/>
          </p:cNvSpPr>
          <p:nvPr>
            <p:ph type="dt" sz="half" idx="10"/>
          </p:nvPr>
        </p:nvSpPr>
        <p:spPr/>
        <p:txBody>
          <a:bodyPr/>
          <a:lstStyle>
            <a:lvl1pPr>
              <a:defRPr/>
            </a:lvl1pPr>
          </a:lstStyle>
          <a:p>
            <a:pPr>
              <a:defRPr/>
            </a:pPr>
            <a:fld id="{07D20241-F67B-7C48-9F5D-B4A470C0232D}" type="datetime1">
              <a:rPr lang="de-DE" altLang="de-DE" smtClean="0"/>
              <a:t>11.10.2021</a:t>
            </a:fld>
            <a:endParaRPr lang="de-DE" altLang="de-DE"/>
          </a:p>
        </p:txBody>
      </p:sp>
      <p:sp>
        <p:nvSpPr>
          <p:cNvPr id="4" name="Fußzeilenplatzhalter 2">
            <a:extLst>
              <a:ext uri="{FF2B5EF4-FFF2-40B4-BE49-F238E27FC236}">
                <a16:creationId xmlns:a16="http://schemas.microsoft.com/office/drawing/2014/main" id="{3856B910-0337-1940-9DEB-0E84C9CF841A}"/>
              </a:ext>
            </a:extLst>
          </p:cNvPr>
          <p:cNvSpPr>
            <a:spLocks noGrp="1"/>
          </p:cNvSpPr>
          <p:nvPr>
            <p:ph type="ftr" sz="quarter" idx="11"/>
          </p:nvPr>
        </p:nvSpPr>
        <p:spPr/>
        <p:txBody>
          <a:bodyPr/>
          <a:lstStyle>
            <a:lvl1pPr>
              <a:defRPr/>
            </a:lvl1pPr>
          </a:lstStyle>
          <a:p>
            <a:pPr>
              <a:defRPr/>
            </a:pPr>
            <a:r>
              <a:rPr lang="de-DE"/>
              <a:t>Dr.iur. Webel</a:t>
            </a:r>
          </a:p>
        </p:txBody>
      </p:sp>
      <p:sp>
        <p:nvSpPr>
          <p:cNvPr id="5" name="Foliennummernplatzhalter 22">
            <a:extLst>
              <a:ext uri="{FF2B5EF4-FFF2-40B4-BE49-F238E27FC236}">
                <a16:creationId xmlns:a16="http://schemas.microsoft.com/office/drawing/2014/main" id="{DAD340F9-0C99-FA40-9975-0BF4A396C510}"/>
              </a:ext>
            </a:extLst>
          </p:cNvPr>
          <p:cNvSpPr>
            <a:spLocks noGrp="1"/>
          </p:cNvSpPr>
          <p:nvPr>
            <p:ph type="sldNum" sz="quarter" idx="12"/>
          </p:nvPr>
        </p:nvSpPr>
        <p:spPr/>
        <p:txBody>
          <a:bodyPr/>
          <a:lstStyle>
            <a:lvl1pPr>
              <a:defRPr/>
            </a:lvl1pPr>
          </a:lstStyle>
          <a:p>
            <a:pPr>
              <a:defRPr/>
            </a:pPr>
            <a:fld id="{D55B02CB-B8BD-5B4F-9D90-A9474DA3EB10}" type="slidenum">
              <a:rPr lang="de-DE" altLang="de-DE"/>
              <a:pPr>
                <a:defRPr/>
              </a:pPr>
              <a:t>‹Nr.›</a:t>
            </a:fld>
            <a:endParaRPr lang="de-DE" altLang="de-DE"/>
          </a:p>
        </p:txBody>
      </p:sp>
    </p:spTree>
    <p:extLst>
      <p:ext uri="{BB962C8B-B14F-4D97-AF65-F5344CB8AC3E}">
        <p14:creationId xmlns:p14="http://schemas.microsoft.com/office/powerpoint/2010/main" val="1939649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3">
            <a:extLst>
              <a:ext uri="{FF2B5EF4-FFF2-40B4-BE49-F238E27FC236}">
                <a16:creationId xmlns:a16="http://schemas.microsoft.com/office/drawing/2014/main" id="{C8C1E6F7-3117-0742-8A36-99AE1D2F7456}"/>
              </a:ext>
            </a:extLst>
          </p:cNvPr>
          <p:cNvSpPr>
            <a:spLocks noGrp="1"/>
          </p:cNvSpPr>
          <p:nvPr>
            <p:ph type="dt" sz="half" idx="10"/>
          </p:nvPr>
        </p:nvSpPr>
        <p:spPr/>
        <p:txBody>
          <a:bodyPr/>
          <a:lstStyle>
            <a:lvl1pPr>
              <a:defRPr/>
            </a:lvl1pPr>
          </a:lstStyle>
          <a:p>
            <a:pPr>
              <a:defRPr/>
            </a:pPr>
            <a:fld id="{F96A726C-EEA4-E744-BCD4-5008768A694A}" type="datetime1">
              <a:rPr lang="de-DE" altLang="de-DE" smtClean="0"/>
              <a:t>11.10.2021</a:t>
            </a:fld>
            <a:endParaRPr lang="de-DE" altLang="de-DE"/>
          </a:p>
        </p:txBody>
      </p:sp>
      <p:sp>
        <p:nvSpPr>
          <p:cNvPr id="3" name="Fußzeilenplatzhalter 2">
            <a:extLst>
              <a:ext uri="{FF2B5EF4-FFF2-40B4-BE49-F238E27FC236}">
                <a16:creationId xmlns:a16="http://schemas.microsoft.com/office/drawing/2014/main" id="{76D53D07-A17F-B44B-957D-FC3B24B04541}"/>
              </a:ext>
            </a:extLst>
          </p:cNvPr>
          <p:cNvSpPr>
            <a:spLocks noGrp="1"/>
          </p:cNvSpPr>
          <p:nvPr>
            <p:ph type="ftr" sz="quarter" idx="11"/>
          </p:nvPr>
        </p:nvSpPr>
        <p:spPr/>
        <p:txBody>
          <a:bodyPr/>
          <a:lstStyle>
            <a:lvl1pPr>
              <a:defRPr/>
            </a:lvl1pPr>
          </a:lstStyle>
          <a:p>
            <a:pPr>
              <a:defRPr/>
            </a:pPr>
            <a:r>
              <a:rPr lang="de-DE"/>
              <a:t>Dr.iur. Webel</a:t>
            </a:r>
          </a:p>
        </p:txBody>
      </p:sp>
      <p:sp>
        <p:nvSpPr>
          <p:cNvPr id="4" name="Foliennummernplatzhalter 22">
            <a:extLst>
              <a:ext uri="{FF2B5EF4-FFF2-40B4-BE49-F238E27FC236}">
                <a16:creationId xmlns:a16="http://schemas.microsoft.com/office/drawing/2014/main" id="{897FEEF9-4D0F-9440-812C-F88E94DB7575}"/>
              </a:ext>
            </a:extLst>
          </p:cNvPr>
          <p:cNvSpPr>
            <a:spLocks noGrp="1"/>
          </p:cNvSpPr>
          <p:nvPr>
            <p:ph type="sldNum" sz="quarter" idx="12"/>
          </p:nvPr>
        </p:nvSpPr>
        <p:spPr/>
        <p:txBody>
          <a:bodyPr/>
          <a:lstStyle>
            <a:lvl1pPr>
              <a:defRPr/>
            </a:lvl1pPr>
          </a:lstStyle>
          <a:p>
            <a:pPr>
              <a:defRPr/>
            </a:pPr>
            <a:fld id="{8C324F7D-7ADC-AB47-BB63-563CE494F537}" type="slidenum">
              <a:rPr lang="de-DE" altLang="de-DE"/>
              <a:pPr>
                <a:defRPr/>
              </a:pPr>
              <a:t>‹Nr.›</a:t>
            </a:fld>
            <a:endParaRPr lang="de-DE" altLang="de-DE"/>
          </a:p>
        </p:txBody>
      </p:sp>
    </p:spTree>
    <p:extLst>
      <p:ext uri="{BB962C8B-B14F-4D97-AF65-F5344CB8AC3E}">
        <p14:creationId xmlns:p14="http://schemas.microsoft.com/office/powerpoint/2010/main" val="321235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C6862B99-D9D5-5142-8D49-6CFBAA35CEE0}"/>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pPr algn="ctr" eaLnBrk="1" hangingPunct="1">
              <a:defRPr/>
            </a:pPr>
            <a:endParaRPr lang="en-US" altLang="de-DE">
              <a:solidFill>
                <a:srgbClr val="FFFFFF"/>
              </a:solidFill>
            </a:endParaRPr>
          </a:p>
        </p:txBody>
      </p:sp>
      <p:sp useBgFill="1">
        <p:nvSpPr>
          <p:cNvPr id="6" name="Abgerundetes Rechteck 5">
            <a:extLst>
              <a:ext uri="{FF2B5EF4-FFF2-40B4-BE49-F238E27FC236}">
                <a16:creationId xmlns:a16="http://schemas.microsoft.com/office/drawing/2014/main" id="{1FF94C07-36BD-AB40-A847-45534C49E31A}"/>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pPr algn="ctr" eaLnBrk="1" hangingPunct="1">
              <a:defRPr/>
            </a:pPr>
            <a:endParaRPr lang="en-US" altLang="de-DE">
              <a:solidFill>
                <a:srgbClr val="FFFFFF"/>
              </a:solidFill>
            </a:endParaRPr>
          </a:p>
        </p:txBody>
      </p:sp>
      <p:sp>
        <p:nvSpPr>
          <p:cNvPr id="2" name="Titel 1"/>
          <p:cNvSpPr>
            <a:spLocks noGrp="1"/>
          </p:cNvSpPr>
          <p:nvPr>
            <p:ph type="title"/>
          </p:nvPr>
        </p:nvSpPr>
        <p:spPr>
          <a:xfrm>
            <a:off x="914400" y="273050"/>
            <a:ext cx="7772400" cy="1143000"/>
          </a:xfrm>
        </p:spPr>
        <p:txBody>
          <a:bodyPr/>
          <a:lstStyle>
            <a:lvl1pPr algn="l">
              <a:buNone/>
              <a:defRPr sz="4000" b="0"/>
            </a:lvl1pPr>
          </a:lstStyle>
          <a:p>
            <a:r>
              <a:rPr lang="de-DE"/>
              <a:t>Titelmasterformat durch Klicken bearbeiten</a:t>
            </a:r>
            <a:endParaRPr lang="en-US"/>
          </a:p>
        </p:txBody>
      </p:sp>
      <p:sp>
        <p:nvSpPr>
          <p:cNvPr id="3" name="Textplatzhalt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de-DE"/>
              <a:t>Textmasterformat bearbeiten</a:t>
            </a:r>
          </a:p>
        </p:txBody>
      </p:sp>
      <p:sp>
        <p:nvSpPr>
          <p:cNvPr id="11" name="Inhaltsplatzhalter 10"/>
          <p:cNvSpPr>
            <a:spLocks noGrp="1"/>
          </p:cNvSpPr>
          <p:nvPr>
            <p:ph sz="quarter" idx="1"/>
          </p:nvPr>
        </p:nvSpPr>
        <p:spPr>
          <a:xfrm>
            <a:off x="2971800" y="1600200"/>
            <a:ext cx="5715000" cy="4495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4">
            <a:extLst>
              <a:ext uri="{FF2B5EF4-FFF2-40B4-BE49-F238E27FC236}">
                <a16:creationId xmlns:a16="http://schemas.microsoft.com/office/drawing/2014/main" id="{36399EE0-C23C-0D42-82E2-C67B5BD61997}"/>
              </a:ext>
            </a:extLst>
          </p:cNvPr>
          <p:cNvSpPr>
            <a:spLocks noGrp="1"/>
          </p:cNvSpPr>
          <p:nvPr>
            <p:ph type="dt" sz="half" idx="10"/>
          </p:nvPr>
        </p:nvSpPr>
        <p:spPr/>
        <p:txBody>
          <a:bodyPr/>
          <a:lstStyle>
            <a:lvl1pPr>
              <a:defRPr/>
            </a:lvl1pPr>
          </a:lstStyle>
          <a:p>
            <a:pPr>
              <a:defRPr/>
            </a:pPr>
            <a:fld id="{84A8E6D9-015B-AD49-8A6A-16BC3E39A81C}" type="datetime1">
              <a:rPr lang="de-DE" altLang="de-DE" smtClean="0"/>
              <a:t>11.10.2021</a:t>
            </a:fld>
            <a:endParaRPr lang="de-DE" altLang="de-DE"/>
          </a:p>
        </p:txBody>
      </p:sp>
      <p:sp>
        <p:nvSpPr>
          <p:cNvPr id="8" name="Fußzeilenplatzhalter 5">
            <a:extLst>
              <a:ext uri="{FF2B5EF4-FFF2-40B4-BE49-F238E27FC236}">
                <a16:creationId xmlns:a16="http://schemas.microsoft.com/office/drawing/2014/main" id="{6C27DD69-EDE5-FC4F-9462-8250E7B0DB8A}"/>
              </a:ext>
            </a:extLst>
          </p:cNvPr>
          <p:cNvSpPr>
            <a:spLocks noGrp="1"/>
          </p:cNvSpPr>
          <p:nvPr>
            <p:ph type="ftr" sz="quarter" idx="11"/>
          </p:nvPr>
        </p:nvSpPr>
        <p:spPr/>
        <p:txBody>
          <a:bodyPr/>
          <a:lstStyle>
            <a:lvl1pPr>
              <a:defRPr/>
            </a:lvl1pPr>
          </a:lstStyle>
          <a:p>
            <a:pPr>
              <a:defRPr/>
            </a:pPr>
            <a:r>
              <a:rPr lang="de-DE"/>
              <a:t>Dr.iur. Webel</a:t>
            </a:r>
          </a:p>
        </p:txBody>
      </p:sp>
      <p:sp>
        <p:nvSpPr>
          <p:cNvPr id="9" name="Foliennummernplatzhalter 6">
            <a:extLst>
              <a:ext uri="{FF2B5EF4-FFF2-40B4-BE49-F238E27FC236}">
                <a16:creationId xmlns:a16="http://schemas.microsoft.com/office/drawing/2014/main" id="{AD4953C2-8764-8048-8BF2-9C17B17DB19D}"/>
              </a:ext>
            </a:extLst>
          </p:cNvPr>
          <p:cNvSpPr>
            <a:spLocks noGrp="1"/>
          </p:cNvSpPr>
          <p:nvPr>
            <p:ph type="sldNum" sz="quarter" idx="12"/>
          </p:nvPr>
        </p:nvSpPr>
        <p:spPr/>
        <p:txBody>
          <a:bodyPr/>
          <a:lstStyle>
            <a:lvl1pPr>
              <a:defRPr/>
            </a:lvl1pPr>
          </a:lstStyle>
          <a:p>
            <a:pPr>
              <a:defRPr/>
            </a:pPr>
            <a:fld id="{47595D83-10E0-2843-BB70-6046DC66BD10}" type="slidenum">
              <a:rPr lang="de-DE" altLang="de-DE"/>
              <a:pPr>
                <a:defRPr/>
              </a:pPr>
              <a:t>‹Nr.›</a:t>
            </a:fld>
            <a:endParaRPr lang="de-DE" altLang="de-DE"/>
          </a:p>
        </p:txBody>
      </p:sp>
    </p:spTree>
    <p:extLst>
      <p:ext uri="{BB962C8B-B14F-4D97-AF65-F5344CB8AC3E}">
        <p14:creationId xmlns:p14="http://schemas.microsoft.com/office/powerpoint/2010/main" val="3654348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C13D3B95-FF69-5E47-9872-295485FA023F}"/>
              </a:ext>
            </a:extLst>
          </p:cNvPr>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pPr algn="ctr" eaLnBrk="1" hangingPunct="1">
              <a:defRPr/>
            </a:pPr>
            <a:endParaRPr lang="en-US" altLang="de-DE">
              <a:solidFill>
                <a:srgbClr val="FFFFFF"/>
              </a:solidFill>
            </a:endParaRPr>
          </a:p>
        </p:txBody>
      </p:sp>
      <p:sp>
        <p:nvSpPr>
          <p:cNvPr id="6" name="Rechteck 5">
            <a:extLst>
              <a:ext uri="{FF2B5EF4-FFF2-40B4-BE49-F238E27FC236}">
                <a16:creationId xmlns:a16="http://schemas.microsoft.com/office/drawing/2014/main" id="{A65A177C-2A9F-4947-B435-EBF94D47156D}"/>
              </a:ext>
            </a:extLst>
          </p:cNvPr>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pPr algn="ctr" eaLnBrk="1" hangingPunct="1">
              <a:defRPr/>
            </a:pPr>
            <a:endParaRPr lang="en-US" altLang="de-DE">
              <a:solidFill>
                <a:srgbClr val="FFFFFF"/>
              </a:solidFill>
            </a:endParaRPr>
          </a:p>
        </p:txBody>
      </p:sp>
      <p:sp>
        <p:nvSpPr>
          <p:cNvPr id="7" name="Rechteck 6">
            <a:extLst>
              <a:ext uri="{FF2B5EF4-FFF2-40B4-BE49-F238E27FC236}">
                <a16:creationId xmlns:a16="http://schemas.microsoft.com/office/drawing/2014/main" id="{39C34D56-36D8-9E49-91C7-05B2CA20B18C}"/>
              </a:ext>
            </a:extLst>
          </p:cNvPr>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pPr algn="ctr" eaLnBrk="1" hangingPunct="1">
              <a:defRPr/>
            </a:pPr>
            <a:endParaRPr lang="en-US" altLang="de-DE">
              <a:solidFill>
                <a:srgbClr val="FFFFFF"/>
              </a:solidFill>
            </a:endParaRPr>
          </a:p>
        </p:txBody>
      </p:sp>
      <p:sp>
        <p:nvSpPr>
          <p:cNvPr id="2" name="Titel 1"/>
          <p:cNvSpPr>
            <a:spLocks noGrp="1"/>
          </p:cNvSpPr>
          <p:nvPr>
            <p:ph type="title"/>
          </p:nvPr>
        </p:nvSpPr>
        <p:spPr>
          <a:xfrm>
            <a:off x="914400" y="4900550"/>
            <a:ext cx="7315200" cy="522288"/>
          </a:xfrm>
        </p:spPr>
        <p:txBody>
          <a:bodyPr anchor="ctr">
            <a:noAutofit/>
          </a:bodyPr>
          <a:lstStyle>
            <a:lvl1pPr algn="l">
              <a:buNone/>
              <a:defRPr sz="2800" b="0"/>
            </a:lvl1pPr>
          </a:lstStyle>
          <a:p>
            <a:r>
              <a:rPr lang="de-DE"/>
              <a:t>Titelmasterformat durch Klicken bearbeiten</a:t>
            </a:r>
            <a:endParaRPr lang="en-US"/>
          </a:p>
        </p:txBody>
      </p:sp>
      <p:sp>
        <p:nvSpPr>
          <p:cNvPr id="4" name="Textplatzhalt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de-DE"/>
              <a:t>Textmasterformat bearbeiten</a:t>
            </a:r>
          </a:p>
        </p:txBody>
      </p:sp>
      <p:sp>
        <p:nvSpPr>
          <p:cNvPr id="3" name="Bildplatzhalt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de-DE" noProof="0"/>
              <a:t>Bild durch Klicken auf Symbol hinzufügen</a:t>
            </a:r>
            <a:endParaRPr lang="en-US" noProof="0" dirty="0"/>
          </a:p>
        </p:txBody>
      </p:sp>
      <p:sp>
        <p:nvSpPr>
          <p:cNvPr id="8" name="Datumsplatzhalter 4">
            <a:extLst>
              <a:ext uri="{FF2B5EF4-FFF2-40B4-BE49-F238E27FC236}">
                <a16:creationId xmlns:a16="http://schemas.microsoft.com/office/drawing/2014/main" id="{CAE572B7-B36A-8D45-B4FB-155ECC7FF2F7}"/>
              </a:ext>
            </a:extLst>
          </p:cNvPr>
          <p:cNvSpPr>
            <a:spLocks noGrp="1"/>
          </p:cNvSpPr>
          <p:nvPr>
            <p:ph type="dt" sz="half" idx="10"/>
          </p:nvPr>
        </p:nvSpPr>
        <p:spPr/>
        <p:txBody>
          <a:bodyPr/>
          <a:lstStyle>
            <a:lvl1pPr>
              <a:defRPr/>
            </a:lvl1pPr>
          </a:lstStyle>
          <a:p>
            <a:pPr>
              <a:defRPr/>
            </a:pPr>
            <a:fld id="{D92AB72A-2184-DE49-A4B6-D28F936DB853}" type="datetime1">
              <a:rPr lang="de-DE" altLang="de-DE" smtClean="0"/>
              <a:t>11.10.2021</a:t>
            </a:fld>
            <a:endParaRPr lang="de-DE" altLang="de-DE"/>
          </a:p>
        </p:txBody>
      </p:sp>
      <p:sp>
        <p:nvSpPr>
          <p:cNvPr id="9" name="Fußzeilenplatzhalter 5">
            <a:extLst>
              <a:ext uri="{FF2B5EF4-FFF2-40B4-BE49-F238E27FC236}">
                <a16:creationId xmlns:a16="http://schemas.microsoft.com/office/drawing/2014/main" id="{768FAB26-9683-0B46-8612-3F961BB3ABC2}"/>
              </a:ext>
            </a:extLst>
          </p:cNvPr>
          <p:cNvSpPr>
            <a:spLocks noGrp="1"/>
          </p:cNvSpPr>
          <p:nvPr>
            <p:ph type="ftr" sz="quarter" idx="11"/>
          </p:nvPr>
        </p:nvSpPr>
        <p:spPr>
          <a:xfrm>
            <a:off x="914400" y="6172200"/>
            <a:ext cx="3886200" cy="457200"/>
          </a:xfrm>
        </p:spPr>
        <p:txBody>
          <a:bodyPr/>
          <a:lstStyle>
            <a:lvl1pPr>
              <a:defRPr/>
            </a:lvl1pPr>
          </a:lstStyle>
          <a:p>
            <a:pPr>
              <a:defRPr/>
            </a:pPr>
            <a:r>
              <a:rPr lang="de-DE"/>
              <a:t>Dr.iur. Webel</a:t>
            </a:r>
          </a:p>
        </p:txBody>
      </p:sp>
      <p:sp>
        <p:nvSpPr>
          <p:cNvPr id="10" name="Foliennummernplatzhalter 6">
            <a:extLst>
              <a:ext uri="{FF2B5EF4-FFF2-40B4-BE49-F238E27FC236}">
                <a16:creationId xmlns:a16="http://schemas.microsoft.com/office/drawing/2014/main" id="{583D3A5E-349A-304C-A1A7-7E8A322B6189}"/>
              </a:ext>
            </a:extLst>
          </p:cNvPr>
          <p:cNvSpPr>
            <a:spLocks noGrp="1"/>
          </p:cNvSpPr>
          <p:nvPr>
            <p:ph type="sldNum" sz="quarter" idx="12"/>
          </p:nvPr>
        </p:nvSpPr>
        <p:spPr>
          <a:xfrm>
            <a:off x="146050" y="6208713"/>
            <a:ext cx="457200" cy="457200"/>
          </a:xfrm>
        </p:spPr>
        <p:txBody>
          <a:bodyPr/>
          <a:lstStyle>
            <a:lvl1pPr>
              <a:defRPr/>
            </a:lvl1pPr>
          </a:lstStyle>
          <a:p>
            <a:pPr>
              <a:defRPr/>
            </a:pPr>
            <a:fld id="{2975AAB7-B453-D24D-AD92-1ED735E6B8C2}" type="slidenum">
              <a:rPr lang="de-DE" altLang="de-DE"/>
              <a:pPr>
                <a:defRPr/>
              </a:pPr>
              <a:t>‹Nr.›</a:t>
            </a:fld>
            <a:endParaRPr lang="de-DE" altLang="de-DE"/>
          </a:p>
        </p:txBody>
      </p:sp>
    </p:spTree>
    <p:extLst>
      <p:ext uri="{BB962C8B-B14F-4D97-AF65-F5344CB8AC3E}">
        <p14:creationId xmlns:p14="http://schemas.microsoft.com/office/powerpoint/2010/main" val="36289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B7E90EDE-C00A-AA46-B51C-943D176B21FB}"/>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pPr algn="ctr" eaLnBrk="1" hangingPunct="1">
              <a:defRPr/>
            </a:pPr>
            <a:endParaRPr lang="en-US" altLang="de-DE">
              <a:solidFill>
                <a:srgbClr val="FFFFFF"/>
              </a:solidFill>
            </a:endParaRPr>
          </a:p>
        </p:txBody>
      </p:sp>
      <p:sp useBgFill="1">
        <p:nvSpPr>
          <p:cNvPr id="8" name="Abgerundetes Rechteck 7">
            <a:extLst>
              <a:ext uri="{FF2B5EF4-FFF2-40B4-BE49-F238E27FC236}">
                <a16:creationId xmlns:a16="http://schemas.microsoft.com/office/drawing/2014/main" id="{0CDBFBC9-D0FF-4A45-B107-F2B790015D81}"/>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pPr algn="ctr" eaLnBrk="1" hangingPunct="1">
              <a:defRPr/>
            </a:pPr>
            <a:endParaRPr lang="en-US" altLang="de-DE">
              <a:solidFill>
                <a:srgbClr val="FFFFFF"/>
              </a:solidFill>
            </a:endParaRPr>
          </a:p>
        </p:txBody>
      </p:sp>
      <p:sp>
        <p:nvSpPr>
          <p:cNvPr id="1028" name="Titelplatzhalter 21">
            <a:extLst>
              <a:ext uri="{FF2B5EF4-FFF2-40B4-BE49-F238E27FC236}">
                <a16:creationId xmlns:a16="http://schemas.microsoft.com/office/drawing/2014/main" id="{51633270-8BC7-4347-AD97-62585C571770}"/>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de-DE" altLang="de-DE"/>
              <a:t>Titelmasterformat durch Klicken bearbeiten</a:t>
            </a:r>
            <a:endParaRPr lang="en-US" altLang="de-DE"/>
          </a:p>
        </p:txBody>
      </p:sp>
      <p:sp>
        <p:nvSpPr>
          <p:cNvPr id="1029" name="Textplatzhalter 12">
            <a:extLst>
              <a:ext uri="{FF2B5EF4-FFF2-40B4-BE49-F238E27FC236}">
                <a16:creationId xmlns:a16="http://schemas.microsoft.com/office/drawing/2014/main" id="{9E6BC914-BDF6-7244-B2BB-A343312B1B5E}"/>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14" name="Datumsplatzhalter 13">
            <a:extLst>
              <a:ext uri="{FF2B5EF4-FFF2-40B4-BE49-F238E27FC236}">
                <a16:creationId xmlns:a16="http://schemas.microsoft.com/office/drawing/2014/main" id="{6871D1AD-FD1A-BE41-AA57-2EEC3C737BC7}"/>
              </a:ext>
            </a:extLst>
          </p:cNvPr>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latin typeface="Perpetua" panose="02020502060401020303" pitchFamily="18" charset="77"/>
              </a:defRPr>
            </a:lvl1pPr>
          </a:lstStyle>
          <a:p>
            <a:pPr>
              <a:defRPr/>
            </a:pPr>
            <a:fld id="{38811A20-5826-0D43-915A-6A7297FD8EF4}" type="datetime1">
              <a:rPr lang="de-DE" altLang="de-DE" smtClean="0"/>
              <a:t>11.10.2021</a:t>
            </a:fld>
            <a:endParaRPr lang="de-DE" altLang="de-DE"/>
          </a:p>
        </p:txBody>
      </p:sp>
      <p:sp>
        <p:nvSpPr>
          <p:cNvPr id="3" name="Fußzeilenplatzhalter 2">
            <a:extLst>
              <a:ext uri="{FF2B5EF4-FFF2-40B4-BE49-F238E27FC236}">
                <a16:creationId xmlns:a16="http://schemas.microsoft.com/office/drawing/2014/main" id="{C4EEBEFF-79DA-F046-A128-FA18321F6C9B}"/>
              </a:ext>
            </a:extLst>
          </p:cNvPr>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ea typeface="+mn-ea"/>
                <a:cs typeface="+mn-cs"/>
              </a:defRPr>
            </a:lvl1pPr>
          </a:lstStyle>
          <a:p>
            <a:pPr>
              <a:defRPr/>
            </a:pPr>
            <a:r>
              <a:rPr lang="de-DE"/>
              <a:t>Dr.iur. Webel</a:t>
            </a:r>
          </a:p>
        </p:txBody>
      </p:sp>
      <p:sp>
        <p:nvSpPr>
          <p:cNvPr id="23" name="Foliennummernplatzhalter 22">
            <a:extLst>
              <a:ext uri="{FF2B5EF4-FFF2-40B4-BE49-F238E27FC236}">
                <a16:creationId xmlns:a16="http://schemas.microsoft.com/office/drawing/2014/main" id="{3937B135-AFAE-864B-B581-B856C02385E9}"/>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anose="020B0503020102020204" pitchFamily="34" charset="0"/>
              </a:defRPr>
            </a:lvl1pPr>
          </a:lstStyle>
          <a:p>
            <a:pPr>
              <a:defRPr/>
            </a:pPr>
            <a:fld id="{68FF88EF-998A-824B-BDC9-D934E3FD12A9}"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6349" r:id="rId1"/>
    <p:sldLayoutId id="2147486350" r:id="rId2"/>
    <p:sldLayoutId id="2147486351" r:id="rId3"/>
    <p:sldLayoutId id="2147486343" r:id="rId4"/>
    <p:sldLayoutId id="2147486344" r:id="rId5"/>
    <p:sldLayoutId id="2147486345" r:id="rId6"/>
    <p:sldLayoutId id="2147486346" r:id="rId7"/>
    <p:sldLayoutId id="2147486352" r:id="rId8"/>
    <p:sldLayoutId id="2147486353" r:id="rId9"/>
    <p:sldLayoutId id="2147486347" r:id="rId10"/>
    <p:sldLayoutId id="2147486348" r:id="rId11"/>
  </p:sldLayoutIdLst>
  <p:hf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2"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2"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C3AEAC"/>
        </a:buClr>
        <a:buSzPct val="85000"/>
        <a:buFont typeface="Wingdings 2" pitchFamily="2"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D0BE40"/>
        </a:buClr>
        <a:buSzPct val="80000"/>
        <a:buFont typeface="Wingdings 2" pitchFamily="2"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D0BE40"/>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920AAF0B-7BC5-4F7E-9050-2C428A27D7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340768"/>
            <a:ext cx="9143999" cy="2244544"/>
          </a:xfrm>
          <a:prstGeom prst="rect">
            <a:avLst/>
          </a:prstGeom>
        </p:spPr>
      </p:pic>
      <p:sp>
        <p:nvSpPr>
          <p:cNvPr id="6" name="Rectangle 38">
            <a:extLst>
              <a:ext uri="{FF2B5EF4-FFF2-40B4-BE49-F238E27FC236}">
                <a16:creationId xmlns:a16="http://schemas.microsoft.com/office/drawing/2014/main" id="{81236FC2-68A8-4F46-8C55-56CD023E4DFA}"/>
              </a:ext>
            </a:extLst>
          </p:cNvPr>
          <p:cNvSpPr>
            <a:spLocks noChangeArrowheads="1"/>
          </p:cNvSpPr>
          <p:nvPr/>
        </p:nvSpPr>
        <p:spPr bwMode="auto">
          <a:xfrm>
            <a:off x="516328" y="548680"/>
            <a:ext cx="7830760"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93000"/>
              </a:lnSpc>
              <a:tabLst>
                <a:tab pos="267891" algn="l"/>
              </a:tabLst>
            </a:pPr>
            <a:r>
              <a:rPr lang="de-DE"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10. Internationales Symposium Restrukturierung</a:t>
            </a:r>
          </a:p>
          <a:p>
            <a:pPr>
              <a:lnSpc>
                <a:spcPct val="93000"/>
              </a:lnSpc>
              <a:tabLst>
                <a:tab pos="267891" algn="l"/>
              </a:tabLst>
            </a:pPr>
            <a:endParaRPr lang="de-DE" sz="225" dirty="0">
              <a:latin typeface="Tahoma" panose="020B0604030504040204" pitchFamily="34" charset="0"/>
              <a:ea typeface="Tahoma" panose="020B0604030504040204" pitchFamily="34" charset="0"/>
              <a:cs typeface="Tahoma" panose="020B0604030504040204" pitchFamily="34" charset="0"/>
            </a:endParaRPr>
          </a:p>
          <a:p>
            <a:pPr>
              <a:lnSpc>
                <a:spcPct val="93000"/>
              </a:lnSpc>
              <a:tabLst>
                <a:tab pos="267891" algn="l"/>
              </a:tabLst>
            </a:pPr>
            <a:r>
              <a:rPr lang="de-DE" sz="16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Institut für Grenzüberschreitende Restrukturierung</a:t>
            </a:r>
          </a:p>
          <a:p>
            <a:pPr>
              <a:lnSpc>
                <a:spcPct val="93000"/>
              </a:lnSpc>
              <a:tabLst>
                <a:tab pos="267891" algn="l"/>
              </a:tabLst>
            </a:pPr>
            <a:endParaRPr lang="de-DE"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nSpc>
                <a:spcPct val="93000"/>
              </a:lnSpc>
              <a:tabLst>
                <a:tab pos="267891" algn="l"/>
              </a:tabLst>
            </a:pPr>
            <a:endParaRPr lang="de-DE"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nSpc>
                <a:spcPct val="93000"/>
              </a:lnSpc>
              <a:tabLst>
                <a:tab pos="267891" algn="l"/>
              </a:tabLst>
            </a:pPr>
            <a:endParaRPr lang="de-DE"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nSpc>
                <a:spcPct val="93000"/>
              </a:lnSpc>
              <a:tabLst>
                <a:tab pos="267891" algn="l"/>
              </a:tabLst>
            </a:pPr>
            <a:endParaRPr lang="de-DE"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nSpc>
                <a:spcPct val="93000"/>
              </a:lnSpc>
              <a:tabLst>
                <a:tab pos="267891" algn="l"/>
              </a:tabLst>
            </a:pPr>
            <a:endParaRPr lang="de-DE"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nSpc>
                <a:spcPct val="93000"/>
              </a:lnSpc>
              <a:tabLst>
                <a:tab pos="267891" algn="l"/>
              </a:tabLst>
            </a:pPr>
            <a:endParaRPr lang="de-DE"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nSpc>
                <a:spcPct val="93000"/>
              </a:lnSpc>
              <a:tabLst>
                <a:tab pos="267891" algn="l"/>
              </a:tabLst>
            </a:pPr>
            <a:endParaRPr lang="de-DE"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nSpc>
                <a:spcPct val="93000"/>
              </a:lnSpc>
              <a:tabLst>
                <a:tab pos="267891" algn="l"/>
              </a:tabLst>
            </a:pPr>
            <a:endParaRPr lang="de-DE"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nSpc>
                <a:spcPct val="93000"/>
              </a:lnSpc>
              <a:tabLst>
                <a:tab pos="267891" algn="l"/>
              </a:tabLst>
            </a:pPr>
            <a:endParaRPr lang="de-DE"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nSpc>
                <a:spcPct val="93000"/>
              </a:lnSpc>
              <a:tabLst>
                <a:tab pos="267891" algn="l"/>
              </a:tabLst>
            </a:pPr>
            <a:endParaRPr lang="de-DE"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nSpc>
                <a:spcPct val="93000"/>
              </a:lnSpc>
              <a:tabLst>
                <a:tab pos="267891" algn="l"/>
              </a:tabLst>
            </a:pPr>
            <a:endParaRPr lang="de-DE"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nSpc>
                <a:spcPct val="93000"/>
              </a:lnSpc>
              <a:tabLst>
                <a:tab pos="267891" algn="l"/>
              </a:tabLst>
            </a:pPr>
            <a:endParaRPr lang="de-DE"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nSpc>
                <a:spcPct val="93000"/>
              </a:lnSpc>
              <a:tabLst>
                <a:tab pos="267891" algn="l"/>
              </a:tabLst>
            </a:pPr>
            <a:r>
              <a:rPr lang="de-DE" altLang="de-DE" b="1" dirty="0">
                <a:solidFill>
                  <a:srgbClr val="C00000"/>
                </a:solidFill>
                <a:latin typeface="Tahoma" panose="020B0604030504040204" pitchFamily="34" charset="0"/>
                <a:ea typeface="Tahoma" panose="020B0604030504040204" pitchFamily="34" charset="0"/>
                <a:cs typeface="Tahoma" panose="020B0604030504040204" pitchFamily="34" charset="0"/>
              </a:rPr>
              <a:t>Alles </a:t>
            </a:r>
            <a:r>
              <a:rPr lang="de-DE" altLang="de-DE" b="1" dirty="0" err="1">
                <a:solidFill>
                  <a:srgbClr val="C00000"/>
                </a:solidFill>
                <a:latin typeface="Tahoma" panose="020B0604030504040204" pitchFamily="34" charset="0"/>
                <a:ea typeface="Tahoma" panose="020B0604030504040204" pitchFamily="34" charset="0"/>
                <a:cs typeface="Tahoma" panose="020B0604030504040204" pitchFamily="34" charset="0"/>
              </a:rPr>
              <a:t>StaRUG</a:t>
            </a:r>
            <a:r>
              <a:rPr lang="de-DE" altLang="de-DE" b="1" dirty="0">
                <a:solidFill>
                  <a:srgbClr val="C00000"/>
                </a:solidFill>
                <a:latin typeface="Tahoma" panose="020B0604030504040204" pitchFamily="34" charset="0"/>
                <a:ea typeface="Tahoma" panose="020B0604030504040204" pitchFamily="34" charset="0"/>
                <a:cs typeface="Tahoma" panose="020B0604030504040204" pitchFamily="34" charset="0"/>
              </a:rPr>
              <a:t> oder was?</a:t>
            </a:r>
          </a:p>
          <a:p>
            <a:pPr>
              <a:lnSpc>
                <a:spcPct val="93000"/>
              </a:lnSpc>
              <a:tabLst>
                <a:tab pos="267891" algn="l"/>
              </a:tabLst>
            </a:pPr>
            <a:r>
              <a:rPr lang="de-DE" altLang="de-DE" b="1" dirty="0">
                <a:solidFill>
                  <a:srgbClr val="C00000"/>
                </a:solidFill>
                <a:latin typeface="Tahoma" panose="020B0604030504040204" pitchFamily="34" charset="0"/>
                <a:ea typeface="Tahoma" panose="020B0604030504040204" pitchFamily="34" charset="0"/>
                <a:cs typeface="Tahoma" panose="020B0604030504040204" pitchFamily="34" charset="0"/>
              </a:rPr>
              <a:t>Der präventive Restrukturierungsrahmen im deutschen Sanierungsrecht, Grundlagen und Perspektiven aus der richterlichen Sicht</a:t>
            </a:r>
            <a:endParaRPr lang="de-DE" b="1" i="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pPr>
              <a:lnSpc>
                <a:spcPct val="93000"/>
              </a:lnSpc>
              <a:tabLst>
                <a:tab pos="267891" algn="l"/>
              </a:tabLst>
            </a:pPr>
            <a:endParaRPr lang="de-DE" sz="9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nSpc>
                <a:spcPct val="93000"/>
              </a:lnSpc>
              <a:tabLst>
                <a:tab pos="267891" algn="l"/>
              </a:tabLst>
            </a:pPr>
            <a:endParaRPr lang="de-DE"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a:lnSpc>
                <a:spcPct val="93000"/>
              </a:lnSpc>
              <a:tabLst>
                <a:tab pos="267891" algn="l"/>
              </a:tabLst>
            </a:pPr>
            <a:r>
              <a:rPr lang="de-DE"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Dr. Benjamin Webel</a:t>
            </a:r>
          </a:p>
        </p:txBody>
      </p:sp>
    </p:spTree>
    <p:extLst>
      <p:ext uri="{BB962C8B-B14F-4D97-AF65-F5344CB8AC3E}">
        <p14:creationId xmlns:p14="http://schemas.microsoft.com/office/powerpoint/2010/main" val="4102602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DEF309F3-D2A0-9041-8EF3-54F00FCD1BBE}"/>
              </a:ext>
            </a:extLst>
          </p:cNvPr>
          <p:cNvSpPr>
            <a:spLocks noGrp="1"/>
          </p:cNvSpPr>
          <p:nvPr>
            <p:ph type="ftr" sz="quarter" idx="11"/>
          </p:nvPr>
        </p:nvSpPr>
        <p:spPr/>
        <p:txBody>
          <a:bodyPr/>
          <a:lstStyle/>
          <a:p>
            <a:pPr>
              <a:defRPr/>
            </a:pPr>
            <a:r>
              <a:rPr lang="de-DE"/>
              <a:t>Dr.iur. Webel</a:t>
            </a:r>
          </a:p>
        </p:txBody>
      </p:sp>
      <p:sp>
        <p:nvSpPr>
          <p:cNvPr id="61442" name="Foliennummernplatzhalter 3">
            <a:extLst>
              <a:ext uri="{FF2B5EF4-FFF2-40B4-BE49-F238E27FC236}">
                <a16:creationId xmlns:a16="http://schemas.microsoft.com/office/drawing/2014/main" id="{7F0A2A1A-29BF-3144-BA9F-7068E83AB8E2}"/>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fld id="{4E6ED77A-F40B-994A-8F3D-4A8117F4D5F9}" type="slidenum">
              <a:rPr lang="de-DE" altLang="de-DE" smtClean="0">
                <a:solidFill>
                  <a:srgbClr val="FFFFFF"/>
                </a:solidFill>
                <a:latin typeface="Franklin Gothic Book" panose="020B0503020102020204" pitchFamily="34" charset="0"/>
              </a:rPr>
              <a:pPr/>
              <a:t>10</a:t>
            </a:fld>
            <a:endParaRPr lang="de-DE" altLang="de-DE">
              <a:solidFill>
                <a:srgbClr val="FFFFFF"/>
              </a:solidFill>
              <a:latin typeface="Franklin Gothic Book" panose="020B0503020102020204" pitchFamily="34" charset="0"/>
            </a:endParaRPr>
          </a:p>
        </p:txBody>
      </p:sp>
      <p:sp>
        <p:nvSpPr>
          <p:cNvPr id="61443" name="Inhaltsplatzhalter 1">
            <a:extLst>
              <a:ext uri="{FF2B5EF4-FFF2-40B4-BE49-F238E27FC236}">
                <a16:creationId xmlns:a16="http://schemas.microsoft.com/office/drawing/2014/main" id="{ED79D842-46A3-1D47-9E3B-5D9CA3C08910}"/>
              </a:ext>
            </a:extLst>
          </p:cNvPr>
          <p:cNvSpPr>
            <a:spLocks noGrp="1"/>
          </p:cNvSpPr>
          <p:nvPr>
            <p:ph sz="quarter" idx="1"/>
          </p:nvPr>
        </p:nvSpPr>
        <p:spPr>
          <a:xfrm>
            <a:off x="914400" y="765175"/>
            <a:ext cx="7772400" cy="5254625"/>
          </a:xfrm>
        </p:spPr>
        <p:txBody>
          <a:bodyPr/>
          <a:lstStyle/>
          <a:p>
            <a:pPr marL="0" indent="0">
              <a:buFont typeface="Wingdings 2" pitchFamily="2" charset="2"/>
              <a:buNone/>
            </a:pPr>
            <a:r>
              <a:rPr lang="de-DE" altLang="de-DE" sz="1600" b="1">
                <a:latin typeface="Arial" panose="020B0604020202020204" pitchFamily="34" charset="0"/>
                <a:cs typeface="Arial" panose="020B0604020202020204" pitchFamily="34" charset="0"/>
              </a:rPr>
              <a:t>§ 34 Restrukturierungsgericht; Verordnungsermächtigung</a:t>
            </a:r>
          </a:p>
          <a:p>
            <a:pPr marL="0" indent="0">
              <a:buFont typeface="Wingdings 2" pitchFamily="2" charset="2"/>
              <a:buNone/>
            </a:pPr>
            <a:r>
              <a:rPr lang="de-DE" altLang="de-DE" sz="1600">
                <a:latin typeface="Arial" panose="020B0604020202020204" pitchFamily="34" charset="0"/>
                <a:cs typeface="Arial" panose="020B0604020202020204" pitchFamily="34" charset="0"/>
              </a:rPr>
              <a:t>(1) Für Entscheidungen in Restrukturierungssachen ist das Amtsgericht, in dessen Bezirk ein Oberlandesgericht seinen Sitz hat, als Restrukturierungsgericht für den Bezirk des Oberlandesgerichts ausschließlich zuständig. Ist dieses Amtsgericht nicht für Regelinsolvenzsachen zuständig, so ist das Amtsgericht zuständig, das für Regelinsolvenzsachen am Sitz des Oberlandesgerichts zuständig ist.</a:t>
            </a:r>
          </a:p>
          <a:p>
            <a:pPr marL="0" indent="0">
              <a:buFont typeface="Wingdings 2" pitchFamily="2" charset="2"/>
              <a:buNone/>
            </a:pPr>
            <a:r>
              <a:rPr lang="de-DE" altLang="de-DE" sz="1600">
                <a:latin typeface="Arial" panose="020B0604020202020204" pitchFamily="34" charset="0"/>
                <a:cs typeface="Arial" panose="020B0604020202020204" pitchFamily="34" charset="0"/>
              </a:rPr>
              <a:t>(2) Die Landesregierungen werden ermächtigt, zur sachdienlichen Förderung oder schnelleren Erledigung von Restrukturierungssachen durch Rechtsverordnung</a:t>
            </a:r>
          </a:p>
          <a:p>
            <a:pPr marL="0" indent="0">
              <a:buFont typeface="Wingdings 2" pitchFamily="2" charset="2"/>
              <a:buNone/>
            </a:pPr>
            <a:r>
              <a:rPr lang="de-DE" altLang="de-DE" sz="1600">
                <a:latin typeface="Arial" panose="020B0604020202020204" pitchFamily="34" charset="0"/>
                <a:cs typeface="Arial" panose="020B0604020202020204" pitchFamily="34" charset="0"/>
              </a:rPr>
              <a:t>1.</a:t>
            </a:r>
          </a:p>
          <a:p>
            <a:pPr marL="0" indent="0">
              <a:buFont typeface="Wingdings 2" pitchFamily="2" charset="2"/>
              <a:buNone/>
            </a:pPr>
            <a:r>
              <a:rPr lang="de-DE" altLang="de-DE" sz="1600">
                <a:latin typeface="Arial" panose="020B0604020202020204" pitchFamily="34" charset="0"/>
                <a:cs typeface="Arial" panose="020B0604020202020204" pitchFamily="34" charset="0"/>
              </a:rPr>
              <a:t>innerhalb eines Bezirks die Zuständigkeit eines anderen, für Regelinsolvenzsachen zuständigen Amtsgerichts zu bestimmen oder</a:t>
            </a:r>
          </a:p>
          <a:p>
            <a:pPr marL="0" indent="0">
              <a:buFont typeface="Wingdings 2" pitchFamily="2" charset="2"/>
              <a:buNone/>
            </a:pPr>
            <a:r>
              <a:rPr lang="de-DE" altLang="de-DE" sz="1600">
                <a:latin typeface="Arial" panose="020B0604020202020204" pitchFamily="34" charset="0"/>
                <a:cs typeface="Arial" panose="020B0604020202020204" pitchFamily="34" charset="0"/>
              </a:rPr>
              <a:t>2.</a:t>
            </a:r>
          </a:p>
          <a:p>
            <a:pPr marL="0" indent="0">
              <a:buFont typeface="Wingdings 2" pitchFamily="2" charset="2"/>
              <a:buNone/>
            </a:pPr>
            <a:r>
              <a:rPr lang="de-DE" altLang="de-DE" sz="1600">
                <a:latin typeface="Arial" panose="020B0604020202020204" pitchFamily="34" charset="0"/>
                <a:cs typeface="Arial" panose="020B0604020202020204" pitchFamily="34" charset="0"/>
              </a:rPr>
              <a:t>die Zuständigkeit eines Restrukturierungsgerichts innerhalb eines Landes zusätzlich auf den Bezirk eines oder mehrerer weiterer Oberlandesgerichte zu erstrecken.</a:t>
            </a:r>
          </a:p>
          <a:p>
            <a:pPr marL="0" indent="0">
              <a:buFont typeface="Wingdings 2" pitchFamily="2" charset="2"/>
              <a:buNone/>
            </a:pPr>
            <a:r>
              <a:rPr lang="de-DE" altLang="de-DE" sz="1600">
                <a:latin typeface="Arial" panose="020B0604020202020204" pitchFamily="34" charset="0"/>
                <a:cs typeface="Arial" panose="020B0604020202020204" pitchFamily="34" charset="0"/>
              </a:rPr>
              <a:t>Die Landesregierungen können die Ermächtigung durch Rechtsverordnung auf die Landesjustizverwaltungen übertragen. Mehrere Länder können die Errichtung gemeinsamer Abteilungen eines Amtsgerichts für Restrukturierungssachen oder die Ausdehnung von Gerichtsbezirken für Restrukturierungssachen über die Landesgrenzen hinaus vereinbaren</a:t>
            </a:r>
            <a:endParaRPr lang="de-DE" altLang="de-D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Inhaltsplatzhalter 1">
            <a:extLst>
              <a:ext uri="{FF2B5EF4-FFF2-40B4-BE49-F238E27FC236}">
                <a16:creationId xmlns:a16="http://schemas.microsoft.com/office/drawing/2014/main" id="{758AE0C0-DD76-BF4F-B931-1DC9CBF233AF}"/>
              </a:ext>
            </a:extLst>
          </p:cNvPr>
          <p:cNvSpPr>
            <a:spLocks noGrp="1"/>
          </p:cNvSpPr>
          <p:nvPr>
            <p:ph sz="quarter" idx="1"/>
          </p:nvPr>
        </p:nvSpPr>
        <p:spPr>
          <a:xfrm>
            <a:off x="914400" y="765175"/>
            <a:ext cx="7772400" cy="5254625"/>
          </a:xfrm>
        </p:spPr>
        <p:txBody>
          <a:bodyPr/>
          <a:lstStyle/>
          <a:p>
            <a:pPr marL="0" indent="0" algn="ctr">
              <a:buFont typeface="Wingdings 2" panose="05020102010507070707" pitchFamily="18" charset="2"/>
              <a:buNone/>
              <a:defRPr/>
            </a:pPr>
            <a:r>
              <a:rPr lang="de-DE" altLang="de-DE" b="1" dirty="0">
                <a:latin typeface="Arial" panose="020B0604020202020204" pitchFamily="34" charset="0"/>
                <a:cs typeface="Arial" panose="020B0604020202020204" pitchFamily="34" charset="0"/>
              </a:rPr>
              <a:t>Gerichtliches Abstimmungsverfahren</a:t>
            </a:r>
            <a:endParaRPr lang="de-DE" altLang="de-DE" sz="24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endParaRPr lang="de-DE" altLang="de-DE" sz="24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de-DE" altLang="de-DE" sz="2400" dirty="0">
                <a:latin typeface="Arial" panose="020B0604020202020204" pitchFamily="34" charset="0"/>
                <a:cs typeface="Arial" panose="020B0604020202020204" pitchFamily="34" charset="0"/>
              </a:rPr>
              <a:t>Grundvoraussetzung für eine gerichtliche Planabstimmung ist ein Antrag des Schuldners. </a:t>
            </a:r>
          </a:p>
          <a:p>
            <a:pPr algn="just">
              <a:buFont typeface="Arial" panose="020B0604020202020204" pitchFamily="34" charset="0"/>
              <a:buChar char="•"/>
              <a:defRPr/>
            </a:pPr>
            <a:endParaRPr lang="de-DE" altLang="de-DE" sz="24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de-DE" altLang="de-DE" sz="2400" dirty="0">
                <a:latin typeface="Arial" panose="020B0604020202020204" pitchFamily="34" charset="0"/>
                <a:cs typeface="Arial" panose="020B0604020202020204" pitchFamily="34" charset="0"/>
              </a:rPr>
              <a:t>Es handelt sich bei dem Termin um einen kombinierten Erörterungs- und Abstimmungstermin. </a:t>
            </a:r>
          </a:p>
          <a:p>
            <a:pPr algn="just">
              <a:buFont typeface="Arial" panose="020B0604020202020204" pitchFamily="34" charset="0"/>
              <a:buChar char="•"/>
              <a:defRPr/>
            </a:pPr>
            <a:endParaRPr lang="de-DE" altLang="de-DE" sz="24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de-DE" altLang="de-DE" sz="2400" dirty="0">
                <a:latin typeface="Arial" panose="020B0604020202020204" pitchFamily="34" charset="0"/>
                <a:cs typeface="Arial" panose="020B0604020202020204" pitchFamily="34" charset="0"/>
              </a:rPr>
              <a:t>Der Verfahrensablauf bestimmt sich nach den §§ 239 bis 242 InsO sowie nach den §§ 24 bis 28 </a:t>
            </a:r>
            <a:r>
              <a:rPr lang="de-DE" altLang="de-DE" sz="2400" dirty="0" err="1">
                <a:latin typeface="Arial" panose="020B0604020202020204" pitchFamily="34" charset="0"/>
                <a:cs typeface="Arial" panose="020B0604020202020204" pitchFamily="34" charset="0"/>
              </a:rPr>
              <a:t>StaRUG</a:t>
            </a:r>
            <a:r>
              <a:rPr lang="de-DE" altLang="de-DE" sz="2400" dirty="0">
                <a:latin typeface="Arial" panose="020B0604020202020204" pitchFamily="34" charset="0"/>
                <a:cs typeface="Arial" panose="020B0604020202020204" pitchFamily="34" charset="0"/>
              </a:rPr>
              <a:t>.</a:t>
            </a:r>
          </a:p>
          <a:p>
            <a:pPr algn="just">
              <a:buFont typeface="Arial" panose="020B0604020202020204" pitchFamily="34" charset="0"/>
              <a:buChar char="•"/>
              <a:defRPr/>
            </a:pPr>
            <a:endParaRPr lang="de-DE" altLang="de-DE" sz="2400" dirty="0">
              <a:latin typeface="Arial" panose="020B0604020202020204" pitchFamily="34" charset="0"/>
              <a:cs typeface="Arial" panose="020B0604020202020204" pitchFamily="34" charset="0"/>
            </a:endParaRPr>
          </a:p>
          <a:p>
            <a:pPr marL="0" indent="0" algn="just">
              <a:buFont typeface="Wingdings 2" panose="05020102010507070707" pitchFamily="18" charset="2"/>
              <a:buNone/>
              <a:defRPr/>
            </a:pPr>
            <a:endParaRPr lang="de-DE" altLang="de-DE" dirty="0">
              <a:solidFill>
                <a:srgbClr val="FF0000"/>
              </a:solidFill>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3C86DC85-34F1-FB48-8509-8B208C629825}"/>
              </a:ext>
            </a:extLst>
          </p:cNvPr>
          <p:cNvSpPr>
            <a:spLocks noGrp="1"/>
          </p:cNvSpPr>
          <p:nvPr>
            <p:ph type="ftr" sz="quarter" idx="11"/>
          </p:nvPr>
        </p:nvSpPr>
        <p:spPr/>
        <p:txBody>
          <a:bodyPr/>
          <a:lstStyle/>
          <a:p>
            <a:pPr>
              <a:defRPr/>
            </a:pPr>
            <a:r>
              <a:rPr lang="de-DE"/>
              <a:t>Dr.iur. Webel</a:t>
            </a:r>
            <a:endParaRPr lang="de-DE" dirty="0"/>
          </a:p>
        </p:txBody>
      </p:sp>
      <p:sp>
        <p:nvSpPr>
          <p:cNvPr id="107523" name="Foliennummernplatzhalter 3">
            <a:extLst>
              <a:ext uri="{FF2B5EF4-FFF2-40B4-BE49-F238E27FC236}">
                <a16:creationId xmlns:a16="http://schemas.microsoft.com/office/drawing/2014/main" id="{250A4AA4-614D-E549-8A76-4C47FC58CB9A}"/>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fld id="{83575E43-CE25-0E46-90B4-931B4DA955FA}" type="slidenum">
              <a:rPr lang="de-DE" altLang="de-DE" smtClean="0">
                <a:solidFill>
                  <a:srgbClr val="FFFFFF"/>
                </a:solidFill>
                <a:latin typeface="Franklin Gothic Book" panose="020B0503020102020204" pitchFamily="34" charset="0"/>
              </a:rPr>
              <a:pPr/>
              <a:t>11</a:t>
            </a:fld>
            <a:endParaRPr lang="de-DE" altLang="de-DE">
              <a:solidFill>
                <a:srgbClr val="FFFFFF"/>
              </a:solidFill>
              <a:latin typeface="Franklin Gothic Book" panose="020B05030201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Inhaltsplatzhalter 1">
            <a:extLst>
              <a:ext uri="{FF2B5EF4-FFF2-40B4-BE49-F238E27FC236}">
                <a16:creationId xmlns:a16="http://schemas.microsoft.com/office/drawing/2014/main" id="{2F294498-B391-3D4E-84A3-FC08BE544DBB}"/>
              </a:ext>
            </a:extLst>
          </p:cNvPr>
          <p:cNvSpPr>
            <a:spLocks noGrp="1"/>
          </p:cNvSpPr>
          <p:nvPr>
            <p:ph sz="quarter" idx="1"/>
          </p:nvPr>
        </p:nvSpPr>
        <p:spPr>
          <a:xfrm>
            <a:off x="914400" y="765175"/>
            <a:ext cx="7772400" cy="5254625"/>
          </a:xfrm>
        </p:spPr>
        <p:txBody>
          <a:bodyPr/>
          <a:lstStyle/>
          <a:p>
            <a:pPr marL="0" indent="0" algn="ctr">
              <a:buFont typeface="Wingdings 2" panose="05020102010507070707" pitchFamily="18" charset="2"/>
              <a:buNone/>
              <a:defRPr/>
            </a:pPr>
            <a:r>
              <a:rPr lang="de-DE" altLang="de-DE" b="1" dirty="0">
                <a:latin typeface="Arial" panose="020B0604020202020204" pitchFamily="34" charset="0"/>
                <a:cs typeface="Arial" panose="020B0604020202020204" pitchFamily="34" charset="0"/>
              </a:rPr>
              <a:t>Gerichtliches Abstimmungsverfahren</a:t>
            </a:r>
            <a:endParaRPr lang="de-DE" altLang="de-DE" sz="24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endParaRPr lang="de-DE" altLang="de-DE" sz="24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de-DE" altLang="de-DE" sz="2400" dirty="0">
                <a:latin typeface="Arial" panose="020B0604020202020204" pitchFamily="34" charset="0"/>
                <a:cs typeface="Arial" panose="020B0604020202020204" pitchFamily="34" charset="0"/>
              </a:rPr>
              <a:t>Die erforderliche Mehrheit liegt bei mindestens Dreiviertel der dem Plan zustimmenden Mitglieder einer jeweiligen Gruppe.</a:t>
            </a:r>
          </a:p>
          <a:p>
            <a:pPr algn="just">
              <a:buFont typeface="Arial" panose="020B0604020202020204" pitchFamily="34" charset="0"/>
              <a:buChar char="•"/>
              <a:defRPr/>
            </a:pPr>
            <a:endParaRPr lang="de-DE" altLang="de-DE" sz="24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de-DE" altLang="de-DE" sz="2400" dirty="0">
                <a:latin typeface="Arial" panose="020B0604020202020204" pitchFamily="34" charset="0"/>
                <a:cs typeface="Arial" panose="020B0604020202020204" pitchFamily="34" charset="0"/>
              </a:rPr>
              <a:t>Die Stimmrechtsfestsetzung erfolgt gem. § 24 unter Zugrundelegung des Betrages bzw. des wirtschaftlichen Werts der Forderung </a:t>
            </a:r>
          </a:p>
          <a:p>
            <a:pPr algn="just">
              <a:buFont typeface="Arial" panose="020B0604020202020204" pitchFamily="34" charset="0"/>
              <a:buChar char="•"/>
              <a:defRPr/>
            </a:pPr>
            <a:endParaRPr lang="de-DE" altLang="de-DE" sz="2400" dirty="0">
              <a:latin typeface="Arial" panose="020B0604020202020204" pitchFamily="34" charset="0"/>
              <a:cs typeface="Arial" panose="020B0604020202020204" pitchFamily="34" charset="0"/>
            </a:endParaRPr>
          </a:p>
          <a:p>
            <a:pPr marL="0" indent="0" algn="just">
              <a:buFont typeface="Wingdings 2" panose="05020102010507070707" pitchFamily="18" charset="2"/>
              <a:buNone/>
              <a:defRPr/>
            </a:pPr>
            <a:endParaRPr lang="de-DE" altLang="de-DE" dirty="0">
              <a:solidFill>
                <a:srgbClr val="FF0000"/>
              </a:solidFill>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F2CB7BF5-B39E-2D44-B527-D3F97EBD0CB0}"/>
              </a:ext>
            </a:extLst>
          </p:cNvPr>
          <p:cNvSpPr>
            <a:spLocks noGrp="1"/>
          </p:cNvSpPr>
          <p:nvPr>
            <p:ph type="ftr" sz="quarter" idx="11"/>
          </p:nvPr>
        </p:nvSpPr>
        <p:spPr/>
        <p:txBody>
          <a:bodyPr/>
          <a:lstStyle/>
          <a:p>
            <a:pPr>
              <a:defRPr/>
            </a:pPr>
            <a:r>
              <a:rPr lang="de-DE"/>
              <a:t>Dr.iur. Webel</a:t>
            </a:r>
            <a:endParaRPr lang="de-DE" dirty="0"/>
          </a:p>
        </p:txBody>
      </p:sp>
      <p:sp>
        <p:nvSpPr>
          <p:cNvPr id="108547" name="Foliennummernplatzhalter 3">
            <a:extLst>
              <a:ext uri="{FF2B5EF4-FFF2-40B4-BE49-F238E27FC236}">
                <a16:creationId xmlns:a16="http://schemas.microsoft.com/office/drawing/2014/main" id="{DFA79073-D8A4-6246-A49B-AD1003FCC8CF}"/>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fld id="{5C2BB659-902B-AF45-AA31-C73285A40056}" type="slidenum">
              <a:rPr lang="de-DE" altLang="de-DE" smtClean="0">
                <a:solidFill>
                  <a:srgbClr val="FFFFFF"/>
                </a:solidFill>
                <a:latin typeface="Franklin Gothic Book" panose="020B0503020102020204" pitchFamily="34" charset="0"/>
              </a:rPr>
              <a:pPr/>
              <a:t>12</a:t>
            </a:fld>
            <a:endParaRPr lang="de-DE" altLang="de-DE">
              <a:solidFill>
                <a:srgbClr val="FFFFFF"/>
              </a:solidFill>
              <a:latin typeface="Franklin Gothic Book" panose="020B05030201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Inhaltsplatzhalter 1">
            <a:extLst>
              <a:ext uri="{FF2B5EF4-FFF2-40B4-BE49-F238E27FC236}">
                <a16:creationId xmlns:a16="http://schemas.microsoft.com/office/drawing/2014/main" id="{16243B31-5632-A549-8935-6D79A20E7C4B}"/>
              </a:ext>
            </a:extLst>
          </p:cNvPr>
          <p:cNvSpPr>
            <a:spLocks noGrp="1"/>
          </p:cNvSpPr>
          <p:nvPr>
            <p:ph sz="quarter" idx="1"/>
          </p:nvPr>
        </p:nvSpPr>
        <p:spPr>
          <a:xfrm>
            <a:off x="914400" y="765175"/>
            <a:ext cx="7772400" cy="5254625"/>
          </a:xfrm>
        </p:spPr>
        <p:txBody>
          <a:bodyPr/>
          <a:lstStyle/>
          <a:p>
            <a:pPr marL="0" indent="0" algn="ctr">
              <a:buFont typeface="Wingdings 2" panose="05020102010507070707" pitchFamily="18" charset="2"/>
              <a:buNone/>
              <a:defRPr/>
            </a:pPr>
            <a:r>
              <a:rPr lang="de-DE" altLang="de-DE" b="1" dirty="0">
                <a:latin typeface="Arial" panose="020B0604020202020204" pitchFamily="34" charset="0"/>
                <a:cs typeface="Arial" panose="020B0604020202020204" pitchFamily="34" charset="0"/>
              </a:rPr>
              <a:t>Gerichtliche Bestätigung</a:t>
            </a:r>
          </a:p>
          <a:p>
            <a:pPr algn="just">
              <a:buFont typeface="Wingdings 2" panose="05020102010507070707" pitchFamily="18" charset="2"/>
              <a:buChar char=""/>
              <a:defRPr/>
            </a:pPr>
            <a:endParaRPr lang="de-DE" altLang="de-DE" sz="24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de-DE" altLang="de-DE" sz="2400" dirty="0">
                <a:latin typeface="Arial" panose="020B0604020202020204" pitchFamily="34" charset="0"/>
                <a:cs typeface="Arial" panose="020B0604020202020204" pitchFamily="34" charset="0"/>
              </a:rPr>
              <a:t>Geregelt in den §§ 60 </a:t>
            </a:r>
            <a:r>
              <a:rPr lang="de-DE" altLang="de-DE" sz="2400" dirty="0" err="1">
                <a:latin typeface="Arial" panose="020B0604020202020204" pitchFamily="34" charset="0"/>
                <a:cs typeface="Arial" panose="020B0604020202020204" pitchFamily="34" charset="0"/>
              </a:rPr>
              <a:t>StaRUG</a:t>
            </a:r>
            <a:r>
              <a:rPr lang="de-DE" altLang="de-DE" sz="2400" dirty="0">
                <a:latin typeface="Arial" panose="020B0604020202020204" pitchFamily="34" charset="0"/>
                <a:cs typeface="Arial" panose="020B0604020202020204" pitchFamily="34" charset="0"/>
              </a:rPr>
              <a:t> ff.</a:t>
            </a:r>
          </a:p>
          <a:p>
            <a:pPr algn="just">
              <a:buFont typeface="Arial" panose="020B0604020202020204" pitchFamily="34" charset="0"/>
              <a:buChar char="•"/>
              <a:defRPr/>
            </a:pPr>
            <a:endParaRPr lang="de-DE" altLang="de-DE" sz="24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de-DE" altLang="de-DE" sz="2400" dirty="0">
                <a:latin typeface="Arial" panose="020B0604020202020204" pitchFamily="34" charset="0"/>
                <a:cs typeface="Arial" panose="020B0604020202020204" pitchFamily="34" charset="0"/>
              </a:rPr>
              <a:t>Auch möglich wenn keine gerichtliche Planabstimmung vorausgegangen ist.</a:t>
            </a:r>
          </a:p>
          <a:p>
            <a:pPr algn="just">
              <a:buFont typeface="Arial" panose="020B0604020202020204" pitchFamily="34" charset="0"/>
              <a:buChar char="•"/>
              <a:defRPr/>
            </a:pPr>
            <a:endParaRPr lang="de-DE" altLang="de-DE" sz="24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de-DE" altLang="de-DE" sz="2400" dirty="0">
                <a:latin typeface="Arial" panose="020B0604020202020204" pitchFamily="34" charset="0"/>
                <a:cs typeface="Arial" panose="020B0604020202020204" pitchFamily="34" charset="0"/>
              </a:rPr>
              <a:t>Anhörung der Beteiligten gem. § 61 </a:t>
            </a:r>
            <a:r>
              <a:rPr lang="de-DE" altLang="de-DE" sz="2400" dirty="0" err="1">
                <a:latin typeface="Arial" panose="020B0604020202020204" pitchFamily="34" charset="0"/>
                <a:cs typeface="Arial" panose="020B0604020202020204" pitchFamily="34" charset="0"/>
              </a:rPr>
              <a:t>StaRUG</a:t>
            </a:r>
            <a:r>
              <a:rPr lang="de-DE" altLang="de-DE" sz="2400" dirty="0">
                <a:latin typeface="Arial" panose="020B0604020202020204" pitchFamily="34" charset="0"/>
                <a:cs typeface="Arial" panose="020B0604020202020204" pitchFamily="34" charset="0"/>
              </a:rPr>
              <a:t>.</a:t>
            </a:r>
          </a:p>
          <a:p>
            <a:pPr marL="0" indent="0" algn="just">
              <a:buFont typeface="Wingdings 2" panose="05020102010507070707" pitchFamily="18" charset="2"/>
              <a:buNone/>
              <a:defRPr/>
            </a:pPr>
            <a:endParaRPr lang="de-DE" altLang="de-DE" dirty="0">
              <a:solidFill>
                <a:srgbClr val="FF0000"/>
              </a:solidFill>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08FF02ED-0EA1-E949-9FBA-AF7129EA150A}"/>
              </a:ext>
            </a:extLst>
          </p:cNvPr>
          <p:cNvSpPr>
            <a:spLocks noGrp="1"/>
          </p:cNvSpPr>
          <p:nvPr>
            <p:ph type="ftr" sz="quarter" idx="11"/>
          </p:nvPr>
        </p:nvSpPr>
        <p:spPr/>
        <p:txBody>
          <a:bodyPr/>
          <a:lstStyle/>
          <a:p>
            <a:pPr>
              <a:defRPr/>
            </a:pPr>
            <a:r>
              <a:rPr lang="de-DE"/>
              <a:t>Dr.iur. Webel</a:t>
            </a:r>
            <a:endParaRPr lang="de-DE" dirty="0"/>
          </a:p>
        </p:txBody>
      </p:sp>
      <p:sp>
        <p:nvSpPr>
          <p:cNvPr id="109571" name="Foliennummernplatzhalter 3">
            <a:extLst>
              <a:ext uri="{FF2B5EF4-FFF2-40B4-BE49-F238E27FC236}">
                <a16:creationId xmlns:a16="http://schemas.microsoft.com/office/drawing/2014/main" id="{0DC5F38D-FFD6-A648-9056-2FB5067789A7}"/>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fld id="{AA887B7B-1DDB-0A4B-B5ED-50F766397A56}" type="slidenum">
              <a:rPr lang="de-DE" altLang="de-DE" smtClean="0">
                <a:solidFill>
                  <a:srgbClr val="FFFFFF"/>
                </a:solidFill>
                <a:latin typeface="Franklin Gothic Book" panose="020B0503020102020204" pitchFamily="34" charset="0"/>
              </a:rPr>
              <a:pPr/>
              <a:t>13</a:t>
            </a:fld>
            <a:endParaRPr lang="de-DE" altLang="de-DE">
              <a:solidFill>
                <a:srgbClr val="FFFFFF"/>
              </a:solidFill>
              <a:latin typeface="Franklin Gothic Book" panose="020B05030201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Inhaltsplatzhalter 1">
            <a:extLst>
              <a:ext uri="{FF2B5EF4-FFF2-40B4-BE49-F238E27FC236}">
                <a16:creationId xmlns:a16="http://schemas.microsoft.com/office/drawing/2014/main" id="{1FCCC69F-E63D-9D48-9F3E-07DB015309B0}"/>
              </a:ext>
            </a:extLst>
          </p:cNvPr>
          <p:cNvSpPr>
            <a:spLocks noGrp="1"/>
          </p:cNvSpPr>
          <p:nvPr>
            <p:ph sz="quarter" idx="1"/>
          </p:nvPr>
        </p:nvSpPr>
        <p:spPr>
          <a:xfrm>
            <a:off x="914400" y="765175"/>
            <a:ext cx="7772400" cy="5254625"/>
          </a:xfrm>
        </p:spPr>
        <p:txBody>
          <a:bodyPr/>
          <a:lstStyle/>
          <a:p>
            <a:pPr marL="0" indent="0" algn="ctr">
              <a:buFont typeface="Wingdings 2" panose="05020102010507070707" pitchFamily="18" charset="2"/>
              <a:buNone/>
              <a:defRPr/>
            </a:pPr>
            <a:r>
              <a:rPr lang="de-DE" altLang="de-DE" b="1" dirty="0">
                <a:latin typeface="Arial" panose="020B0604020202020204" pitchFamily="34" charset="0"/>
                <a:cs typeface="Arial" panose="020B0604020202020204" pitchFamily="34" charset="0"/>
              </a:rPr>
              <a:t>Gerichtliche Bestätigung</a:t>
            </a:r>
          </a:p>
          <a:p>
            <a:pPr algn="just">
              <a:buFont typeface="Wingdings 2" panose="05020102010507070707" pitchFamily="18" charset="2"/>
              <a:buChar char=""/>
              <a:defRPr/>
            </a:pPr>
            <a:endParaRPr lang="de-DE" altLang="de-DE" sz="24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de-DE" altLang="de-DE" sz="2400" dirty="0">
                <a:latin typeface="Arial" panose="020B0604020202020204" pitchFamily="34" charset="0"/>
                <a:cs typeface="Arial" panose="020B0604020202020204" pitchFamily="34" charset="0"/>
              </a:rPr>
              <a:t>Versagung bei fehlender drohender Zahlungsunfähigkeit, </a:t>
            </a:r>
            <a:r>
              <a:rPr lang="de-DE" altLang="de-DE" sz="2400" dirty="0" err="1">
                <a:latin typeface="Arial" panose="020B0604020202020204" pitchFamily="34" charset="0"/>
                <a:cs typeface="Arial" panose="020B0604020202020204" pitchFamily="34" charset="0"/>
              </a:rPr>
              <a:t>unbehebbarer</a:t>
            </a:r>
            <a:r>
              <a:rPr lang="de-DE" altLang="de-DE" sz="2400" dirty="0">
                <a:latin typeface="Arial" panose="020B0604020202020204" pitchFamily="34" charset="0"/>
                <a:cs typeface="Arial" panose="020B0604020202020204" pitchFamily="34" charset="0"/>
              </a:rPr>
              <a:t> Verfahrensfehler oder wenn die Ansprüche der betroffenen offensichtlich nicht erfüllt werden können. </a:t>
            </a:r>
          </a:p>
          <a:p>
            <a:pPr algn="just">
              <a:buFont typeface="Arial" panose="020B0604020202020204" pitchFamily="34" charset="0"/>
              <a:buChar char="•"/>
              <a:defRPr/>
            </a:pPr>
            <a:endParaRPr lang="de-DE" altLang="de-DE" sz="24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de-DE" altLang="de-DE" sz="2400" dirty="0">
                <a:latin typeface="Arial" panose="020B0604020202020204" pitchFamily="34" charset="0"/>
                <a:cs typeface="Arial" panose="020B0604020202020204" pitchFamily="34" charset="0"/>
              </a:rPr>
              <a:t>Der Minderheitenschutz ist in § 64 </a:t>
            </a:r>
            <a:r>
              <a:rPr lang="de-DE" altLang="de-DE" sz="2400" dirty="0" err="1">
                <a:latin typeface="Arial" panose="020B0604020202020204" pitchFamily="34" charset="0"/>
                <a:cs typeface="Arial" panose="020B0604020202020204" pitchFamily="34" charset="0"/>
              </a:rPr>
              <a:t>StaRUG</a:t>
            </a:r>
            <a:r>
              <a:rPr lang="de-DE" altLang="de-DE" sz="2400" dirty="0">
                <a:latin typeface="Arial" panose="020B0604020202020204" pitchFamily="34" charset="0"/>
                <a:cs typeface="Arial" panose="020B0604020202020204" pitchFamily="34" charset="0"/>
              </a:rPr>
              <a:t> ebenfalls vorgesehen (ähnlich 251 InsO).</a:t>
            </a:r>
          </a:p>
          <a:p>
            <a:pPr marL="0" indent="0" algn="just">
              <a:buFont typeface="Wingdings 2" panose="05020102010507070707" pitchFamily="18" charset="2"/>
              <a:buNone/>
              <a:defRPr/>
            </a:pPr>
            <a:endParaRPr lang="de-DE" altLang="de-DE" dirty="0">
              <a:solidFill>
                <a:srgbClr val="FF0000"/>
              </a:solidFill>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41F873AE-C3AA-004C-BF35-E79D8FCA652E}"/>
              </a:ext>
            </a:extLst>
          </p:cNvPr>
          <p:cNvSpPr>
            <a:spLocks noGrp="1"/>
          </p:cNvSpPr>
          <p:nvPr>
            <p:ph type="ftr" sz="quarter" idx="11"/>
          </p:nvPr>
        </p:nvSpPr>
        <p:spPr/>
        <p:txBody>
          <a:bodyPr/>
          <a:lstStyle/>
          <a:p>
            <a:pPr>
              <a:defRPr/>
            </a:pPr>
            <a:r>
              <a:rPr lang="de-DE"/>
              <a:t>Dr.iur. Webel</a:t>
            </a:r>
            <a:endParaRPr lang="de-DE" dirty="0"/>
          </a:p>
        </p:txBody>
      </p:sp>
      <p:sp>
        <p:nvSpPr>
          <p:cNvPr id="110595" name="Foliennummernplatzhalter 3">
            <a:extLst>
              <a:ext uri="{FF2B5EF4-FFF2-40B4-BE49-F238E27FC236}">
                <a16:creationId xmlns:a16="http://schemas.microsoft.com/office/drawing/2014/main" id="{B95EA52A-448F-6548-85B5-F6EBD377F296}"/>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fld id="{8D1620DF-1475-4F4E-9E3D-6E3F04E83E32}" type="slidenum">
              <a:rPr lang="de-DE" altLang="de-DE" smtClean="0">
                <a:solidFill>
                  <a:srgbClr val="FFFFFF"/>
                </a:solidFill>
                <a:latin typeface="Franklin Gothic Book" panose="020B0503020102020204" pitchFamily="34" charset="0"/>
              </a:rPr>
              <a:pPr/>
              <a:t>14</a:t>
            </a:fld>
            <a:endParaRPr lang="de-DE" altLang="de-DE">
              <a:solidFill>
                <a:srgbClr val="FFFFFF"/>
              </a:solidFill>
              <a:latin typeface="Franklin Gothic Book" panose="020B05030201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Inhaltsplatzhalter 1">
            <a:extLst>
              <a:ext uri="{FF2B5EF4-FFF2-40B4-BE49-F238E27FC236}">
                <a16:creationId xmlns:a16="http://schemas.microsoft.com/office/drawing/2014/main" id="{F4C41102-F1DB-6B41-A094-9DF4A1DFA372}"/>
              </a:ext>
            </a:extLst>
          </p:cNvPr>
          <p:cNvSpPr>
            <a:spLocks noGrp="1"/>
          </p:cNvSpPr>
          <p:nvPr>
            <p:ph sz="quarter" idx="1"/>
          </p:nvPr>
        </p:nvSpPr>
        <p:spPr/>
        <p:txBody>
          <a:bodyPr/>
          <a:lstStyle/>
          <a:p>
            <a:pPr marL="0" indent="0">
              <a:buFont typeface="Wingdings 2" pitchFamily="2" charset="2"/>
              <a:buNone/>
            </a:pPr>
            <a:r>
              <a:rPr lang="de-DE" altLang="de-DE" sz="1400" b="1">
                <a:latin typeface="Arial" panose="020B0604020202020204" pitchFamily="34" charset="0"/>
                <a:cs typeface="Arial" panose="020B0604020202020204" pitchFamily="34" charset="0"/>
              </a:rPr>
              <a:t>§ 46 Vorprüfungstermin</a:t>
            </a:r>
          </a:p>
          <a:p>
            <a:pPr marL="0" indent="0">
              <a:buFont typeface="Wingdings 2" pitchFamily="2" charset="2"/>
              <a:buNone/>
            </a:pPr>
            <a:r>
              <a:rPr lang="de-DE" altLang="de-DE" sz="1400">
                <a:latin typeface="Arial" panose="020B0604020202020204" pitchFamily="34" charset="0"/>
                <a:cs typeface="Arial" panose="020B0604020202020204" pitchFamily="34" charset="0"/>
              </a:rPr>
              <a:t>(1) Auf Antrag des Schuldners bestimmt das Gericht einen gesonderten Termin zur Vorprüfung des Restrukturierungsplans vor dem Erörterungs- und Abstimmungstermin. Gegenstand dieser Vorprüfung kann jede Frage sein, die für die Bestätigung des Restrukturierungsplans erheblich ist, insbesondere,</a:t>
            </a:r>
          </a:p>
          <a:p>
            <a:pPr marL="0" indent="0">
              <a:buFont typeface="Wingdings 2" pitchFamily="2" charset="2"/>
              <a:buNone/>
            </a:pPr>
            <a:r>
              <a:rPr lang="de-DE" altLang="de-DE" sz="1400">
                <a:latin typeface="Arial" panose="020B0604020202020204" pitchFamily="34" charset="0"/>
                <a:cs typeface="Arial" panose="020B0604020202020204" pitchFamily="34" charset="0"/>
              </a:rPr>
              <a:t>1.</a:t>
            </a:r>
          </a:p>
          <a:p>
            <a:pPr marL="0" indent="0">
              <a:buFont typeface="Wingdings 2" pitchFamily="2" charset="2"/>
              <a:buNone/>
            </a:pPr>
            <a:r>
              <a:rPr lang="de-DE" altLang="de-DE" sz="1400">
                <a:latin typeface="Arial" panose="020B0604020202020204" pitchFamily="34" charset="0"/>
                <a:cs typeface="Arial" panose="020B0604020202020204" pitchFamily="34" charset="0"/>
              </a:rPr>
              <a:t>ob die Auswahl der Planbetroffenen und die Einteilung der Planbetroffenen in Gruppen den Anforderungen der §§ 8 und 9 entspricht,</a:t>
            </a:r>
          </a:p>
          <a:p>
            <a:pPr marL="0" indent="0">
              <a:buFont typeface="Wingdings 2" pitchFamily="2" charset="2"/>
              <a:buNone/>
            </a:pPr>
            <a:r>
              <a:rPr lang="de-DE" altLang="de-DE" sz="1400">
                <a:latin typeface="Arial" panose="020B0604020202020204" pitchFamily="34" charset="0"/>
                <a:cs typeface="Arial" panose="020B0604020202020204" pitchFamily="34" charset="0"/>
              </a:rPr>
              <a:t>2.</a:t>
            </a:r>
          </a:p>
          <a:p>
            <a:pPr marL="0" indent="0">
              <a:buFont typeface="Wingdings 2" pitchFamily="2" charset="2"/>
              <a:buNone/>
            </a:pPr>
            <a:r>
              <a:rPr lang="de-DE" altLang="de-DE" sz="1400">
                <a:latin typeface="Arial" panose="020B0604020202020204" pitchFamily="34" charset="0"/>
                <a:cs typeface="Arial" panose="020B0604020202020204" pitchFamily="34" charset="0"/>
              </a:rPr>
              <a:t>welches Stimmrecht eine Restrukturierungsforderung, eine Absonderungsanwartschaft oder ein Anteils- oder Mitgliedschaftsrecht gewährt oder</a:t>
            </a:r>
          </a:p>
          <a:p>
            <a:pPr marL="0" indent="0">
              <a:buFont typeface="Wingdings 2" pitchFamily="2" charset="2"/>
              <a:buNone/>
            </a:pPr>
            <a:r>
              <a:rPr lang="de-DE" altLang="de-DE" sz="1400">
                <a:latin typeface="Arial" panose="020B0604020202020204" pitchFamily="34" charset="0"/>
                <a:cs typeface="Arial" panose="020B0604020202020204" pitchFamily="34" charset="0"/>
              </a:rPr>
              <a:t>3.</a:t>
            </a:r>
          </a:p>
          <a:p>
            <a:pPr marL="0" indent="0">
              <a:buFont typeface="Wingdings 2" pitchFamily="2" charset="2"/>
              <a:buNone/>
            </a:pPr>
            <a:r>
              <a:rPr lang="de-DE" altLang="de-DE" sz="1400">
                <a:latin typeface="Arial" panose="020B0604020202020204" pitchFamily="34" charset="0"/>
                <a:cs typeface="Arial" panose="020B0604020202020204" pitchFamily="34" charset="0"/>
              </a:rPr>
              <a:t>ob dem Schuldner die Zahlungsunfähigkeit droht.</a:t>
            </a:r>
          </a:p>
          <a:p>
            <a:pPr marL="0" indent="0">
              <a:buFont typeface="Wingdings 2" pitchFamily="2" charset="2"/>
              <a:buNone/>
            </a:pPr>
            <a:r>
              <a:rPr lang="de-DE" altLang="de-DE" sz="1400">
                <a:latin typeface="Arial" panose="020B0604020202020204" pitchFamily="34" charset="0"/>
                <a:cs typeface="Arial" panose="020B0604020202020204" pitchFamily="34" charset="0"/>
              </a:rPr>
              <a:t>§ 45 Absatz 3 gilt entsprechend. Die Ladungsfrist beträgt mindestens sieben Tage.</a:t>
            </a:r>
          </a:p>
          <a:p>
            <a:pPr marL="0" indent="0">
              <a:buFont typeface="Wingdings 2" pitchFamily="2" charset="2"/>
              <a:buNone/>
            </a:pPr>
            <a:r>
              <a:rPr lang="de-DE" altLang="de-DE" sz="1400">
                <a:latin typeface="Arial" panose="020B0604020202020204" pitchFamily="34" charset="0"/>
                <a:cs typeface="Arial" panose="020B0604020202020204" pitchFamily="34" charset="0"/>
              </a:rPr>
              <a:t>(2) Das Ergebnis der Vorprüfung fasst das Gericht in einem Hinweis zusammen.</a:t>
            </a:r>
          </a:p>
          <a:p>
            <a:pPr marL="0" indent="0">
              <a:buFont typeface="Wingdings 2" pitchFamily="2" charset="2"/>
              <a:buNone/>
            </a:pPr>
            <a:r>
              <a:rPr lang="de-DE" altLang="de-DE" sz="1400">
                <a:latin typeface="Arial" panose="020B0604020202020204" pitchFamily="34" charset="0"/>
                <a:cs typeface="Arial" panose="020B0604020202020204" pitchFamily="34" charset="0"/>
              </a:rPr>
              <a:t>(3) Das Gericht kann einen Vorprüfungstermin auch von Amts wegen bestimmen, wenn dies zweckmäßig ist.</a:t>
            </a:r>
            <a:endParaRPr lang="de-DE" altLang="de-DE"/>
          </a:p>
        </p:txBody>
      </p:sp>
      <p:sp>
        <p:nvSpPr>
          <p:cNvPr id="3" name="Fußzeilenplatzhalter 2">
            <a:extLst>
              <a:ext uri="{FF2B5EF4-FFF2-40B4-BE49-F238E27FC236}">
                <a16:creationId xmlns:a16="http://schemas.microsoft.com/office/drawing/2014/main" id="{ED49C56C-833D-3A44-B480-E434C78B2B6A}"/>
              </a:ext>
            </a:extLst>
          </p:cNvPr>
          <p:cNvSpPr>
            <a:spLocks noGrp="1"/>
          </p:cNvSpPr>
          <p:nvPr>
            <p:ph type="ftr" sz="quarter" idx="11"/>
          </p:nvPr>
        </p:nvSpPr>
        <p:spPr/>
        <p:txBody>
          <a:bodyPr/>
          <a:lstStyle/>
          <a:p>
            <a:pPr>
              <a:defRPr/>
            </a:pPr>
            <a:r>
              <a:rPr lang="de-DE"/>
              <a:t>Dr.iur. Webel</a:t>
            </a:r>
          </a:p>
        </p:txBody>
      </p:sp>
      <p:sp>
        <p:nvSpPr>
          <p:cNvPr id="63490" name="Foliennummernplatzhalter 3">
            <a:extLst>
              <a:ext uri="{FF2B5EF4-FFF2-40B4-BE49-F238E27FC236}">
                <a16:creationId xmlns:a16="http://schemas.microsoft.com/office/drawing/2014/main" id="{0B8DFB7E-D097-8149-8E47-2FC46A5A2542}"/>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fld id="{99D00098-B2A1-9B4A-A7E0-AAE1E5D33585}" type="slidenum">
              <a:rPr lang="de-DE" altLang="de-DE" smtClean="0">
                <a:solidFill>
                  <a:srgbClr val="FFFFFF"/>
                </a:solidFill>
                <a:latin typeface="Franklin Gothic Book" panose="020B0503020102020204" pitchFamily="34" charset="0"/>
              </a:rPr>
              <a:pPr/>
              <a:t>15</a:t>
            </a:fld>
            <a:endParaRPr lang="de-DE" altLang="de-DE">
              <a:solidFill>
                <a:srgbClr val="FFFFFF"/>
              </a:solidFill>
              <a:latin typeface="Franklin Gothic Book" panose="020B05030201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Inhaltsplatzhalter 1">
            <a:extLst>
              <a:ext uri="{FF2B5EF4-FFF2-40B4-BE49-F238E27FC236}">
                <a16:creationId xmlns:a16="http://schemas.microsoft.com/office/drawing/2014/main" id="{097D8CA5-21D9-AF41-9195-BF1472595569}"/>
              </a:ext>
            </a:extLst>
          </p:cNvPr>
          <p:cNvSpPr>
            <a:spLocks noGrp="1"/>
          </p:cNvSpPr>
          <p:nvPr>
            <p:ph sz="quarter" idx="1"/>
          </p:nvPr>
        </p:nvSpPr>
        <p:spPr/>
        <p:txBody>
          <a:bodyPr/>
          <a:lstStyle/>
          <a:p>
            <a:pPr marL="0" indent="0">
              <a:buFont typeface="Wingdings 2" pitchFamily="2" charset="2"/>
              <a:buNone/>
            </a:pPr>
            <a:r>
              <a:rPr lang="de-DE" altLang="de-DE" sz="1600" b="1">
                <a:latin typeface="Arial" panose="020B0604020202020204" pitchFamily="34" charset="0"/>
                <a:cs typeface="Arial" panose="020B0604020202020204" pitchFamily="34" charset="0"/>
              </a:rPr>
              <a:t>RegE BR/Drucksache 619/20 S.169</a:t>
            </a:r>
          </a:p>
          <a:p>
            <a:pPr marL="0" indent="0">
              <a:buFont typeface="Wingdings 2" pitchFamily="2" charset="2"/>
              <a:buNone/>
            </a:pPr>
            <a:r>
              <a:rPr lang="de-DE" altLang="de-DE" sz="1600">
                <a:latin typeface="Arial" panose="020B0604020202020204" pitchFamily="34" charset="0"/>
                <a:cs typeface="Arial" panose="020B0604020202020204" pitchFamily="34" charset="0"/>
              </a:rPr>
              <a:t>Absatz 1 eröffnet dem Schuldner die Möglichkeit, Fragen, von denen die Bestätigungsfähigkeit des Restrukturierungsplans abhängt vorab einer gerichtlichen Klärung zuzuführen. Diese Vorprüfung findet im Insolvenzplanverfahren eine Entsprechung in § 231 InsO</a:t>
            </a:r>
            <a:r>
              <a:rPr lang="de-DE" altLang="de-DE" sz="1600" b="1">
                <a:latin typeface="Arial" panose="020B0604020202020204" pitchFamily="34" charset="0"/>
                <a:cs typeface="Arial" panose="020B0604020202020204" pitchFamily="34" charset="0"/>
              </a:rPr>
              <a:t>, unterscheidet sich von der insolvenzplanrechtlichen Vorprüfung darin, dass die Prüfung nur auf Antrag des Schuldners erfolgt und dass im Falle der fehlenden Bestätigungsfähigkeit des Plans keine Zurückweisung erfolgt, sondern ein Hinweis auf die Mängel, auf denen die fehlende Betätigungsfähigkeit beruht</a:t>
            </a:r>
            <a:r>
              <a:rPr lang="de-DE" altLang="de-DE" sz="1600">
                <a:latin typeface="Arial" panose="020B0604020202020204" pitchFamily="34" charset="0"/>
                <a:cs typeface="Arial" panose="020B0604020202020204" pitchFamily="34" charset="0"/>
              </a:rPr>
              <a:t>. Exemplarisch werden in den Nummern 1 bis 3 Fragen aufgezählt, die den Gegenstand einer solchen Vorprüfung bilden können, namentlich die am Maßstab der §§ 10 f. zu beurteilende Auswahl der Planbetroffenen sowie deren Einteilung in Gruppen (Nummer 1), die Zuordnung von Stimmrechten (Nummer 2) oder das Vor- liegen einer drohenden Zahlungsunfähigkeit, die nach § 70 Absatz 1 Nummer 1 Voraussetzung für die Planbestätigung ist.</a:t>
            </a:r>
          </a:p>
          <a:p>
            <a:pPr marL="0" indent="0">
              <a:buFont typeface="Wingdings 2" pitchFamily="2" charset="2"/>
              <a:buNone/>
            </a:pPr>
            <a:endParaRPr lang="de-DE" altLang="de-DE"/>
          </a:p>
        </p:txBody>
      </p:sp>
      <p:sp>
        <p:nvSpPr>
          <p:cNvPr id="3" name="Fußzeilenplatzhalter 2">
            <a:extLst>
              <a:ext uri="{FF2B5EF4-FFF2-40B4-BE49-F238E27FC236}">
                <a16:creationId xmlns:a16="http://schemas.microsoft.com/office/drawing/2014/main" id="{76AE3AF2-987B-144B-8E50-F44ED15C07E5}"/>
              </a:ext>
            </a:extLst>
          </p:cNvPr>
          <p:cNvSpPr>
            <a:spLocks noGrp="1"/>
          </p:cNvSpPr>
          <p:nvPr>
            <p:ph type="ftr" sz="quarter" idx="11"/>
          </p:nvPr>
        </p:nvSpPr>
        <p:spPr/>
        <p:txBody>
          <a:bodyPr/>
          <a:lstStyle/>
          <a:p>
            <a:pPr>
              <a:defRPr/>
            </a:pPr>
            <a:r>
              <a:rPr lang="de-DE"/>
              <a:t>Dr.iur. Webel</a:t>
            </a:r>
          </a:p>
        </p:txBody>
      </p:sp>
      <p:sp>
        <p:nvSpPr>
          <p:cNvPr id="64515" name="Foliennummernplatzhalter 3">
            <a:extLst>
              <a:ext uri="{FF2B5EF4-FFF2-40B4-BE49-F238E27FC236}">
                <a16:creationId xmlns:a16="http://schemas.microsoft.com/office/drawing/2014/main" id="{79CF2176-67AA-C649-87F9-CC6312E53A6F}"/>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fld id="{3BFEE7CC-35AF-6E47-A1BA-41A079F12A04}" type="slidenum">
              <a:rPr lang="de-DE" altLang="de-DE" smtClean="0">
                <a:solidFill>
                  <a:srgbClr val="FFFFFF"/>
                </a:solidFill>
                <a:latin typeface="Franklin Gothic Book" panose="020B0503020102020204" pitchFamily="34" charset="0"/>
              </a:rPr>
              <a:pPr/>
              <a:t>16</a:t>
            </a:fld>
            <a:endParaRPr lang="de-DE" altLang="de-DE">
              <a:solidFill>
                <a:srgbClr val="FFFFFF"/>
              </a:solidFill>
              <a:latin typeface="Franklin Gothic Book" panose="020B05030201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Inhaltsplatzhalter 1">
            <a:extLst>
              <a:ext uri="{FF2B5EF4-FFF2-40B4-BE49-F238E27FC236}">
                <a16:creationId xmlns:a16="http://schemas.microsoft.com/office/drawing/2014/main" id="{A63AA6CC-3CD8-C049-A22A-389622E109CD}"/>
              </a:ext>
            </a:extLst>
          </p:cNvPr>
          <p:cNvSpPr>
            <a:spLocks noGrp="1"/>
          </p:cNvSpPr>
          <p:nvPr>
            <p:ph sz="quarter" idx="1"/>
          </p:nvPr>
        </p:nvSpPr>
        <p:spPr>
          <a:xfrm>
            <a:off x="914400" y="765175"/>
            <a:ext cx="7772400" cy="5254625"/>
          </a:xfrm>
        </p:spPr>
        <p:txBody>
          <a:bodyPr/>
          <a:lstStyle/>
          <a:p>
            <a:pPr algn="just">
              <a:buFont typeface="Arial" pitchFamily="34" charset="0"/>
              <a:buChar char="•"/>
              <a:defRPr/>
            </a:pPr>
            <a:r>
              <a:rPr lang="de-DE" altLang="de-DE" sz="2400" dirty="0">
                <a:latin typeface="Arial" panose="020B0604020202020204" pitchFamily="34" charset="0"/>
                <a:cs typeface="Arial" panose="020B0604020202020204" pitchFamily="34" charset="0"/>
              </a:rPr>
              <a:t>Vorprüfung auf Antrag (§ 47 </a:t>
            </a:r>
            <a:r>
              <a:rPr lang="de-DE" altLang="de-DE" sz="2400" dirty="0" err="1">
                <a:latin typeface="Arial" panose="020B0604020202020204" pitchFamily="34" charset="0"/>
                <a:cs typeface="Arial" panose="020B0604020202020204" pitchFamily="34" charset="0"/>
              </a:rPr>
              <a:t>StaRUG</a:t>
            </a:r>
            <a:r>
              <a:rPr lang="de-DE" altLang="de-DE" sz="2400" dirty="0">
                <a:latin typeface="Arial" panose="020B0604020202020204" pitchFamily="34" charset="0"/>
                <a:cs typeface="Arial" panose="020B0604020202020204" pitchFamily="34" charset="0"/>
              </a:rPr>
              <a:t>)</a:t>
            </a:r>
          </a:p>
          <a:p>
            <a:pPr algn="just">
              <a:buFont typeface="Arial" pitchFamily="34" charset="0"/>
              <a:buChar char="•"/>
              <a:defRPr/>
            </a:pPr>
            <a:endParaRPr lang="de-DE" altLang="de-DE" sz="2400" dirty="0">
              <a:latin typeface="Arial" panose="020B0604020202020204" pitchFamily="34" charset="0"/>
              <a:cs typeface="Arial" panose="020B0604020202020204" pitchFamily="34" charset="0"/>
            </a:endParaRPr>
          </a:p>
          <a:p>
            <a:pPr algn="just">
              <a:buFont typeface="Arial" pitchFamily="34" charset="0"/>
              <a:buChar char="•"/>
              <a:defRPr/>
            </a:pPr>
            <a:r>
              <a:rPr lang="de-DE" altLang="de-DE" sz="2400" dirty="0">
                <a:latin typeface="Arial" panose="020B0604020202020204" pitchFamily="34" charset="0"/>
                <a:cs typeface="Arial" panose="020B0604020202020204" pitchFamily="34" charset="0"/>
              </a:rPr>
              <a:t>Von Amts wegen bei Zweckmäßigkeit möglich.</a:t>
            </a:r>
          </a:p>
          <a:p>
            <a:pPr algn="just">
              <a:buFont typeface="Arial" pitchFamily="34" charset="0"/>
              <a:buChar char="•"/>
              <a:defRPr/>
            </a:pPr>
            <a:endParaRPr lang="de-DE" altLang="de-DE" sz="2400" dirty="0">
              <a:latin typeface="Arial" panose="020B0604020202020204" pitchFamily="34" charset="0"/>
              <a:cs typeface="Arial" panose="020B0604020202020204" pitchFamily="34" charset="0"/>
            </a:endParaRPr>
          </a:p>
          <a:p>
            <a:pPr algn="just">
              <a:buFont typeface="Arial" pitchFamily="34" charset="0"/>
              <a:buChar char="•"/>
              <a:defRPr/>
            </a:pPr>
            <a:r>
              <a:rPr lang="de-DE" altLang="de-DE" sz="2400" dirty="0">
                <a:latin typeface="Arial" panose="020B0604020202020204" pitchFamily="34" charset="0"/>
                <a:cs typeface="Arial" panose="020B0604020202020204" pitchFamily="34" charset="0"/>
              </a:rPr>
              <a:t>Keine gerichtliche Abstimmung notwendig.</a:t>
            </a:r>
          </a:p>
          <a:p>
            <a:pPr algn="just">
              <a:buFont typeface="Arial" pitchFamily="34" charset="0"/>
              <a:buChar char="•"/>
              <a:defRPr/>
            </a:pPr>
            <a:endParaRPr lang="de-DE" altLang="de-DE" sz="2400" dirty="0">
              <a:latin typeface="Arial" panose="020B0604020202020204" pitchFamily="34" charset="0"/>
              <a:cs typeface="Arial" panose="020B0604020202020204" pitchFamily="34" charset="0"/>
            </a:endParaRPr>
          </a:p>
          <a:p>
            <a:pPr algn="just">
              <a:buFont typeface="Arial" pitchFamily="34" charset="0"/>
              <a:buChar char="•"/>
              <a:defRPr/>
            </a:pPr>
            <a:r>
              <a:rPr lang="de-DE" altLang="de-DE" sz="2400" dirty="0">
                <a:latin typeface="Arial" panose="020B0604020202020204" pitchFamily="34" charset="0"/>
                <a:cs typeface="Arial" panose="020B0604020202020204" pitchFamily="34" charset="0"/>
              </a:rPr>
              <a:t>Zusammenfassung des Ergebnisses in einem Hinweisbeschluss des Gerichts.</a:t>
            </a:r>
          </a:p>
          <a:p>
            <a:pPr algn="just">
              <a:buFont typeface="Arial" pitchFamily="34" charset="0"/>
              <a:buChar char="•"/>
              <a:defRPr/>
            </a:pPr>
            <a:endParaRPr lang="de-DE" altLang="de-DE" sz="2400" dirty="0">
              <a:latin typeface="Arial" panose="020B0604020202020204" pitchFamily="34" charset="0"/>
              <a:cs typeface="Arial" panose="020B0604020202020204" pitchFamily="34" charset="0"/>
            </a:endParaRPr>
          </a:p>
          <a:p>
            <a:pPr algn="just">
              <a:buFont typeface="Arial" pitchFamily="34" charset="0"/>
              <a:buChar char="•"/>
              <a:defRPr/>
            </a:pPr>
            <a:r>
              <a:rPr lang="de-DE" altLang="de-DE" sz="2400" dirty="0">
                <a:latin typeface="Arial" panose="020B0604020202020204" pitchFamily="34" charset="0"/>
                <a:cs typeface="Arial" panose="020B0604020202020204" pitchFamily="34" charset="0"/>
              </a:rPr>
              <a:t>Prüfung erfolgt umfassend (§ 47 </a:t>
            </a:r>
            <a:r>
              <a:rPr lang="de-DE" altLang="de-DE" sz="2400" dirty="0" err="1">
                <a:latin typeface="Arial" panose="020B0604020202020204" pitchFamily="34" charset="0"/>
                <a:cs typeface="Arial" panose="020B0604020202020204" pitchFamily="34" charset="0"/>
              </a:rPr>
              <a:t>StaRUG</a:t>
            </a:r>
            <a:r>
              <a:rPr lang="de-DE" altLang="de-DE" sz="2400" dirty="0">
                <a:latin typeface="Arial" panose="020B0604020202020204" pitchFamily="34" charset="0"/>
                <a:cs typeface="Arial" panose="020B0604020202020204" pitchFamily="34" charset="0"/>
              </a:rPr>
              <a:t>), aber mit Schwerpunkt der drei exemplarischen Fragen in § 26 </a:t>
            </a:r>
            <a:r>
              <a:rPr lang="de-DE" altLang="de-DE" sz="2400" dirty="0" err="1">
                <a:latin typeface="Arial" panose="020B0604020202020204" pitchFamily="34" charset="0"/>
                <a:cs typeface="Arial" panose="020B0604020202020204" pitchFamily="34" charset="0"/>
              </a:rPr>
              <a:t>StaRUG</a:t>
            </a:r>
            <a:r>
              <a:rPr lang="de-DE" altLang="de-DE" sz="2400" dirty="0">
                <a:latin typeface="Arial" panose="020B0604020202020204" pitchFamily="34" charset="0"/>
                <a:cs typeface="Arial" panose="020B0604020202020204" pitchFamily="34" charset="0"/>
              </a:rPr>
              <a:t>.</a:t>
            </a:r>
          </a:p>
          <a:p>
            <a:pPr algn="just">
              <a:buFont typeface="Arial" pitchFamily="34" charset="0"/>
              <a:buChar char="•"/>
              <a:defRPr/>
            </a:pPr>
            <a:endParaRPr lang="de-DE" altLang="de-DE" sz="2400" dirty="0">
              <a:latin typeface="Arial" panose="020B0604020202020204" pitchFamily="34" charset="0"/>
              <a:cs typeface="Arial" panose="020B0604020202020204" pitchFamily="34" charset="0"/>
            </a:endParaRPr>
          </a:p>
          <a:p>
            <a:pPr marL="0" indent="0" algn="just">
              <a:buFont typeface="Wingdings 2" panose="05020102010507070707" pitchFamily="18" charset="2"/>
              <a:buNone/>
              <a:defRPr/>
            </a:pPr>
            <a:endParaRPr lang="de-DE" altLang="de-DE" dirty="0">
              <a:solidFill>
                <a:srgbClr val="FF0000"/>
              </a:solidFill>
              <a:latin typeface="Arial" panose="020B0604020202020204" pitchFamily="34" charset="0"/>
              <a:cs typeface="Arial" panose="020B0604020202020204" pitchFamily="34" charset="0"/>
            </a:endParaRPr>
          </a:p>
          <a:p>
            <a:pPr marL="0" indent="0" algn="just">
              <a:buFont typeface="Wingdings 2" panose="05020102010507070707" pitchFamily="18" charset="2"/>
              <a:buNone/>
              <a:defRPr/>
            </a:pPr>
            <a:endParaRPr lang="de-DE" altLang="de-DE" dirty="0">
              <a:solidFill>
                <a:srgbClr val="FF0000"/>
              </a:solidFill>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C3F158F4-3E98-BC41-843D-325A8E34C322}"/>
              </a:ext>
            </a:extLst>
          </p:cNvPr>
          <p:cNvSpPr>
            <a:spLocks noGrp="1"/>
          </p:cNvSpPr>
          <p:nvPr>
            <p:ph type="ftr" sz="quarter" idx="11"/>
          </p:nvPr>
        </p:nvSpPr>
        <p:spPr/>
        <p:txBody>
          <a:bodyPr/>
          <a:lstStyle/>
          <a:p>
            <a:pPr>
              <a:defRPr/>
            </a:pPr>
            <a:r>
              <a:rPr lang="de-DE"/>
              <a:t>Dr.iur. Webel</a:t>
            </a:r>
            <a:endParaRPr lang="de-DE" dirty="0"/>
          </a:p>
        </p:txBody>
      </p:sp>
      <p:sp>
        <p:nvSpPr>
          <p:cNvPr id="123907" name="Foliennummernplatzhalter 3">
            <a:extLst>
              <a:ext uri="{FF2B5EF4-FFF2-40B4-BE49-F238E27FC236}">
                <a16:creationId xmlns:a16="http://schemas.microsoft.com/office/drawing/2014/main" id="{B8BAF781-EF8C-9249-8BAF-89F233615B61}"/>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fld id="{CA1CEBDD-2054-2343-AFB9-61BDDC49DD99}" type="slidenum">
              <a:rPr lang="de-DE" altLang="de-DE" smtClean="0">
                <a:solidFill>
                  <a:srgbClr val="FFFFFF"/>
                </a:solidFill>
                <a:latin typeface="Franklin Gothic Book" panose="020B0503020102020204" pitchFamily="34" charset="0"/>
              </a:rPr>
              <a:pPr/>
              <a:t>17</a:t>
            </a:fld>
            <a:endParaRPr lang="de-DE" altLang="de-DE">
              <a:solidFill>
                <a:srgbClr val="FFFFFF"/>
              </a:solidFill>
              <a:latin typeface="Franklin Gothic Book" panose="020B05030201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Inhaltsplatzhalter 1">
            <a:extLst>
              <a:ext uri="{FF2B5EF4-FFF2-40B4-BE49-F238E27FC236}">
                <a16:creationId xmlns:a16="http://schemas.microsoft.com/office/drawing/2014/main" id="{EB88F234-CE4C-7448-A91C-65BD43DFF48F}"/>
              </a:ext>
            </a:extLst>
          </p:cNvPr>
          <p:cNvSpPr>
            <a:spLocks noGrp="1"/>
          </p:cNvSpPr>
          <p:nvPr>
            <p:ph sz="quarter" idx="1"/>
          </p:nvPr>
        </p:nvSpPr>
        <p:spPr>
          <a:xfrm>
            <a:off x="914400" y="765175"/>
            <a:ext cx="7772400" cy="5254625"/>
          </a:xfrm>
        </p:spPr>
        <p:txBody>
          <a:bodyPr/>
          <a:lstStyle/>
          <a:p>
            <a:pPr algn="just">
              <a:buFont typeface="Arial" panose="020B0604020202020204" pitchFamily="34" charset="0"/>
              <a:buChar char="•"/>
              <a:defRPr/>
            </a:pPr>
            <a:endParaRPr lang="de-DE" altLang="de-DE"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de-DE" altLang="de-DE" sz="2400" dirty="0">
                <a:latin typeface="Arial" panose="020B0604020202020204" pitchFamily="34" charset="0"/>
                <a:cs typeface="Arial" panose="020B0604020202020204" pitchFamily="34" charset="0"/>
              </a:rPr>
              <a:t>Die Vorprüfung kann auch in einem Termin erfolgen.</a:t>
            </a:r>
          </a:p>
          <a:p>
            <a:pPr algn="just">
              <a:buFont typeface="Wingdings 2" panose="05020102010507070707" pitchFamily="18" charset="2"/>
              <a:buNone/>
              <a:defRPr/>
            </a:pPr>
            <a:endParaRPr lang="de-DE" altLang="de-DE" sz="24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de-DE" altLang="de-DE" sz="2400" dirty="0">
                <a:latin typeface="Arial" panose="020B0604020202020204" pitchFamily="34" charset="0"/>
                <a:cs typeface="Arial" panose="020B0604020202020204" pitchFamily="34" charset="0"/>
              </a:rPr>
              <a:t>Die Ladungsfrist beträgt 7 Tage.</a:t>
            </a:r>
          </a:p>
          <a:p>
            <a:pPr algn="just">
              <a:buFont typeface="Arial" panose="020B0604020202020204" pitchFamily="34" charset="0"/>
              <a:buChar char="•"/>
              <a:defRPr/>
            </a:pPr>
            <a:endParaRPr lang="de-DE" altLang="de-DE" sz="24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de-DE" altLang="de-DE" sz="2400" dirty="0">
                <a:latin typeface="Arial" panose="020B0604020202020204" pitchFamily="34" charset="0"/>
                <a:cs typeface="Arial" panose="020B0604020202020204" pitchFamily="34" charset="0"/>
              </a:rPr>
              <a:t>Eine Anhörung der Planbetroffenen ist durchzuführen. (§ 48 Abs.1 </a:t>
            </a:r>
            <a:r>
              <a:rPr lang="de-DE" altLang="de-DE" sz="2400" dirty="0" err="1">
                <a:latin typeface="Arial" panose="020B0604020202020204" pitchFamily="34" charset="0"/>
                <a:cs typeface="Arial" panose="020B0604020202020204" pitchFamily="34" charset="0"/>
              </a:rPr>
              <a:t>StaRUG</a:t>
            </a:r>
            <a:r>
              <a:rPr lang="de-DE" altLang="de-DE" sz="2400" dirty="0">
                <a:latin typeface="Arial" panose="020B0604020202020204" pitchFamily="34" charset="0"/>
                <a:cs typeface="Arial" panose="020B0604020202020204" pitchFamily="34" charset="0"/>
              </a:rPr>
              <a:t>)</a:t>
            </a:r>
          </a:p>
          <a:p>
            <a:pPr algn="just">
              <a:buFont typeface="Arial" panose="020B0604020202020204" pitchFamily="34" charset="0"/>
              <a:buChar char="•"/>
              <a:defRPr/>
            </a:pPr>
            <a:endParaRPr lang="de-DE" altLang="de-DE" sz="24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de-DE" altLang="de-DE" sz="2400" dirty="0">
                <a:latin typeface="Arial" panose="020B0604020202020204" pitchFamily="34" charset="0"/>
                <a:cs typeface="Arial" panose="020B0604020202020204" pitchFamily="34" charset="0"/>
              </a:rPr>
              <a:t>Der Hinweisbeschluss soll innerhalb von 2 Wochen nach dem Termin erfolgen.                                           ( § 48 Abs.2 </a:t>
            </a:r>
            <a:r>
              <a:rPr lang="de-DE" altLang="de-DE" sz="2400" dirty="0" err="1">
                <a:latin typeface="Arial" panose="020B0604020202020204" pitchFamily="34" charset="0"/>
                <a:cs typeface="Arial" panose="020B0604020202020204" pitchFamily="34" charset="0"/>
              </a:rPr>
              <a:t>StaRUG</a:t>
            </a:r>
            <a:r>
              <a:rPr lang="de-DE" altLang="de-DE" sz="2400" dirty="0">
                <a:latin typeface="Arial" panose="020B0604020202020204" pitchFamily="34" charset="0"/>
                <a:cs typeface="Arial" panose="020B0604020202020204" pitchFamily="34" charset="0"/>
              </a:rPr>
              <a:t>)</a:t>
            </a:r>
          </a:p>
          <a:p>
            <a:pPr marL="0" indent="0" algn="just">
              <a:buFont typeface="Wingdings 2" panose="05020102010507070707" pitchFamily="18" charset="2"/>
              <a:buNone/>
              <a:defRPr/>
            </a:pPr>
            <a:endParaRPr lang="de-DE" altLang="de-DE" dirty="0">
              <a:solidFill>
                <a:srgbClr val="FF0000"/>
              </a:solidFill>
              <a:latin typeface="Arial" panose="020B0604020202020204" pitchFamily="34" charset="0"/>
              <a:cs typeface="Arial" panose="020B0604020202020204" pitchFamily="34" charset="0"/>
            </a:endParaRPr>
          </a:p>
          <a:p>
            <a:pPr marL="0" indent="0" algn="just">
              <a:buFont typeface="Wingdings 2" panose="05020102010507070707" pitchFamily="18" charset="2"/>
              <a:buNone/>
              <a:defRPr/>
            </a:pPr>
            <a:endParaRPr lang="de-DE" altLang="de-DE" dirty="0">
              <a:solidFill>
                <a:srgbClr val="FF0000"/>
              </a:solidFill>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904196AE-8B99-914A-AE42-9547FD1AB57A}"/>
              </a:ext>
            </a:extLst>
          </p:cNvPr>
          <p:cNvSpPr>
            <a:spLocks noGrp="1"/>
          </p:cNvSpPr>
          <p:nvPr>
            <p:ph type="ftr" sz="quarter" idx="11"/>
          </p:nvPr>
        </p:nvSpPr>
        <p:spPr/>
        <p:txBody>
          <a:bodyPr/>
          <a:lstStyle/>
          <a:p>
            <a:pPr>
              <a:defRPr/>
            </a:pPr>
            <a:r>
              <a:rPr lang="de-DE"/>
              <a:t>Dr.iur. Webel</a:t>
            </a:r>
            <a:endParaRPr lang="de-DE" dirty="0"/>
          </a:p>
        </p:txBody>
      </p:sp>
      <p:sp>
        <p:nvSpPr>
          <p:cNvPr id="124931" name="Foliennummernplatzhalter 3">
            <a:extLst>
              <a:ext uri="{FF2B5EF4-FFF2-40B4-BE49-F238E27FC236}">
                <a16:creationId xmlns:a16="http://schemas.microsoft.com/office/drawing/2014/main" id="{267CF0BB-DEE2-F946-8B35-F889FB565D6B}"/>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fld id="{30D3BFBC-BC97-2845-ADE4-E3DF26B8D906}" type="slidenum">
              <a:rPr lang="de-DE" altLang="de-DE" smtClean="0">
                <a:solidFill>
                  <a:srgbClr val="FFFFFF"/>
                </a:solidFill>
                <a:latin typeface="Franklin Gothic Book" panose="020B0503020102020204" pitchFamily="34" charset="0"/>
              </a:rPr>
              <a:pPr/>
              <a:t>18</a:t>
            </a:fld>
            <a:endParaRPr lang="de-DE" altLang="de-DE">
              <a:solidFill>
                <a:srgbClr val="FFFFFF"/>
              </a:solidFill>
              <a:latin typeface="Franklin Gothic Book" panose="020B05030201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Inhaltsplatzhalter 1">
            <a:extLst>
              <a:ext uri="{FF2B5EF4-FFF2-40B4-BE49-F238E27FC236}">
                <a16:creationId xmlns:a16="http://schemas.microsoft.com/office/drawing/2014/main" id="{51A152BE-AA86-A54F-A571-AC01F80F0649}"/>
              </a:ext>
            </a:extLst>
          </p:cNvPr>
          <p:cNvSpPr>
            <a:spLocks noGrp="1"/>
          </p:cNvSpPr>
          <p:nvPr>
            <p:ph sz="quarter" idx="1"/>
          </p:nvPr>
        </p:nvSpPr>
        <p:spPr>
          <a:xfrm>
            <a:off x="914400" y="765175"/>
            <a:ext cx="7772400" cy="5445125"/>
          </a:xfrm>
        </p:spPr>
        <p:txBody>
          <a:bodyPr/>
          <a:lstStyle/>
          <a:p>
            <a:pPr marL="0" indent="0">
              <a:buFont typeface="Wingdings 2" pitchFamily="2" charset="2"/>
              <a:buNone/>
            </a:pPr>
            <a:r>
              <a:rPr lang="de-DE" altLang="de-DE" sz="1600" b="1" dirty="0">
                <a:latin typeface="Arial" panose="020B0604020202020204" pitchFamily="34" charset="0"/>
                <a:cs typeface="Arial" panose="020B0604020202020204" pitchFamily="34" charset="0"/>
              </a:rPr>
              <a:t>§ 74 Bestellung</a:t>
            </a:r>
          </a:p>
          <a:p>
            <a:pPr marL="0" indent="0">
              <a:buFont typeface="Wingdings 2" pitchFamily="2" charset="2"/>
              <a:buNone/>
            </a:pPr>
            <a:r>
              <a:rPr lang="de-DE" altLang="de-DE" sz="1400" dirty="0">
                <a:latin typeface="Arial" panose="020B0604020202020204" pitchFamily="34" charset="0"/>
                <a:cs typeface="Arial" panose="020B0604020202020204" pitchFamily="34" charset="0"/>
              </a:rPr>
              <a:t>(1) Zum Restrukturierungsbeauftragten ist ein für den jeweiligen Einzelfall geeigneter, in Restrukturierungs- und </a:t>
            </a:r>
            <a:r>
              <a:rPr lang="de-DE" altLang="de-DE" sz="1400" u="sng" dirty="0">
                <a:latin typeface="Arial" panose="020B0604020202020204" pitchFamily="34" charset="0"/>
                <a:cs typeface="Arial" panose="020B0604020202020204" pitchFamily="34" charset="0"/>
              </a:rPr>
              <a:t>Insolvenzsachen erfahrener Steuerberater, Wirtschaftsprüfer oder Rechtsanwalt oder eine sonstige natürliche Person mit vergleichbarer Qualifikation zu bestellen, die von den Gläubigern und dem Schuldner unabhängig ist und die aus dem Kreis aller zur Übernahme des Amtes bereiten Personen auszuwählen ist.</a:t>
            </a:r>
          </a:p>
          <a:p>
            <a:pPr marL="0" indent="0">
              <a:buFont typeface="Wingdings 2" pitchFamily="2" charset="2"/>
              <a:buNone/>
            </a:pPr>
            <a:r>
              <a:rPr lang="de-DE" altLang="de-DE" sz="1400" dirty="0">
                <a:latin typeface="Arial" panose="020B0604020202020204" pitchFamily="34" charset="0"/>
                <a:cs typeface="Arial" panose="020B0604020202020204" pitchFamily="34" charset="0"/>
              </a:rPr>
              <a:t>(2) Das Restrukturierungsgericht berücksichtigt bei der Auswahl eines Restrukturierungsbeauftragten nach § 73 Absatz 1 und 2 Vorschläge des Schuldners, der Gläubiger und der an dem Schuldner beteiligten Personen. </a:t>
            </a:r>
            <a:r>
              <a:rPr lang="de-DE" altLang="de-DE" sz="1400" u="sng" dirty="0">
                <a:latin typeface="Arial" panose="020B0604020202020204" pitchFamily="34" charset="0"/>
                <a:cs typeface="Arial" panose="020B0604020202020204" pitchFamily="34" charset="0"/>
              </a:rPr>
              <a:t>Hat der Schuldner die Bescheinigung eines in Restrukturierungs- und Insolvenzsachen erfahrenen Steuerberaters, Wirtschaftsprüfers, Rechtsanwalts oder einer Person mit vergleichbarer Qualifikation vorgelegt, aus der sich ergibt, dass der Schuldner die Voraussetzungen des § 51Absatz 1 und 2 erfüllt, kann das Gericht vom Vorschlag des Schuldners nur dann abweichen, wenn die vorgeschlagene Person offensichtlich ungeeignet ist</a:t>
            </a:r>
            <a:r>
              <a:rPr lang="de-DE" altLang="de-DE" sz="1400" dirty="0">
                <a:latin typeface="Arial" panose="020B0604020202020204" pitchFamily="34" charset="0"/>
                <a:cs typeface="Arial" panose="020B0604020202020204" pitchFamily="34" charset="0"/>
              </a:rPr>
              <a:t>; dies ist zu begründen. </a:t>
            </a:r>
            <a:r>
              <a:rPr lang="de-DE" altLang="de-DE" sz="1400" u="sng" dirty="0">
                <a:latin typeface="Arial" panose="020B0604020202020204" pitchFamily="34" charset="0"/>
                <a:cs typeface="Arial" panose="020B0604020202020204" pitchFamily="34" charset="0"/>
              </a:rPr>
              <a:t>Wenn Planbetroffene, auf welche in jeder der nach § 9 gebildeten oder zu bildenden Gruppen von Inhabern von Rest- </a:t>
            </a:r>
            <a:r>
              <a:rPr lang="de-DE" altLang="de-DE" sz="1400" u="sng" dirty="0" err="1">
                <a:latin typeface="Arial" panose="020B0604020202020204" pitchFamily="34" charset="0"/>
                <a:cs typeface="Arial" panose="020B0604020202020204" pitchFamily="34" charset="0"/>
              </a:rPr>
              <a:t>rukturierungsforderungen</a:t>
            </a:r>
            <a:r>
              <a:rPr lang="de-DE" altLang="de-DE" sz="1400" u="sng" dirty="0">
                <a:latin typeface="Arial" panose="020B0604020202020204" pitchFamily="34" charset="0"/>
                <a:cs typeface="Arial" panose="020B0604020202020204" pitchFamily="34" charset="0"/>
              </a:rPr>
              <a:t> und Absonderungsanwartschaften mehr als 25 Prozent des Stimmrechts entfallen oder voraussichtlich entfallen werden, einen gemeinschaftlichen Vor- schlag unterbreiten und wenn keine Bindung des Gerichts nach Satz 2 besteht, kann das Gericht vom gemeinsamen Vorschlag der Planbetroffenen nur dann abweichen, wenn die vorgeschlagene Person offensichtlich ungeeignet ist; dies ist zu begründen.</a:t>
            </a:r>
          </a:p>
          <a:p>
            <a:pPr marL="0" indent="0">
              <a:buFont typeface="Wingdings 2" pitchFamily="2" charset="2"/>
              <a:buNone/>
            </a:pPr>
            <a:r>
              <a:rPr lang="de-DE" altLang="de-DE" sz="1400" dirty="0">
                <a:latin typeface="Arial" panose="020B0604020202020204" pitchFamily="34" charset="0"/>
                <a:cs typeface="Arial" panose="020B0604020202020204" pitchFamily="34" charset="0"/>
              </a:rPr>
              <a:t>(3) Folgt das Restrukturierungsgericht einem Vorschlag des Schuldners nach Absatz 2 Satz 2 oder der Planbetroffenen nach Absatz 2 Satz 3, kann es einen weiteren </a:t>
            </a:r>
            <a:r>
              <a:rPr lang="de-DE" altLang="de-DE" sz="1400" dirty="0" err="1">
                <a:latin typeface="Arial" panose="020B0604020202020204" pitchFamily="34" charset="0"/>
                <a:cs typeface="Arial" panose="020B0604020202020204" pitchFamily="34" charset="0"/>
              </a:rPr>
              <a:t>Restrukturierungsbeauf-tragten</a:t>
            </a:r>
            <a:r>
              <a:rPr lang="de-DE" altLang="de-DE" sz="1400" dirty="0">
                <a:latin typeface="Arial" panose="020B0604020202020204" pitchFamily="34" charset="0"/>
                <a:cs typeface="Arial" panose="020B0604020202020204" pitchFamily="34" charset="0"/>
              </a:rPr>
              <a:t> bestellen und diesem dessen Aufgaben übertragen; dies gilt nicht für die Aufgaben nach § 76 Absatz 2 Nummer 1 Halbsatz 1 und 2.</a:t>
            </a:r>
          </a:p>
        </p:txBody>
      </p:sp>
      <p:sp>
        <p:nvSpPr>
          <p:cNvPr id="3" name="Fußzeilenplatzhalter 2">
            <a:extLst>
              <a:ext uri="{FF2B5EF4-FFF2-40B4-BE49-F238E27FC236}">
                <a16:creationId xmlns:a16="http://schemas.microsoft.com/office/drawing/2014/main" id="{543AE51C-DB97-4E47-8FF4-8B9CD98C6D8C}"/>
              </a:ext>
            </a:extLst>
          </p:cNvPr>
          <p:cNvSpPr>
            <a:spLocks noGrp="1"/>
          </p:cNvSpPr>
          <p:nvPr>
            <p:ph type="ftr" sz="quarter" idx="11"/>
          </p:nvPr>
        </p:nvSpPr>
        <p:spPr/>
        <p:txBody>
          <a:bodyPr/>
          <a:lstStyle/>
          <a:p>
            <a:pPr>
              <a:defRPr/>
            </a:pPr>
            <a:r>
              <a:rPr lang="de-DE"/>
              <a:t>Dr.iur. Webel</a:t>
            </a:r>
            <a:endParaRPr lang="de-DE" dirty="0"/>
          </a:p>
        </p:txBody>
      </p:sp>
      <p:sp>
        <p:nvSpPr>
          <p:cNvPr id="70659" name="Foliennummernplatzhalter 3">
            <a:extLst>
              <a:ext uri="{FF2B5EF4-FFF2-40B4-BE49-F238E27FC236}">
                <a16:creationId xmlns:a16="http://schemas.microsoft.com/office/drawing/2014/main" id="{CAD75FE1-5E31-B94E-B54E-0AC9C8207D4F}"/>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fld id="{34280D42-498C-CD4A-A672-563388A08E63}" type="slidenum">
              <a:rPr lang="de-DE" altLang="de-DE" smtClean="0">
                <a:solidFill>
                  <a:srgbClr val="FFFFFF"/>
                </a:solidFill>
                <a:latin typeface="Franklin Gothic Book" panose="020B0503020102020204" pitchFamily="34" charset="0"/>
              </a:rPr>
              <a:pPr/>
              <a:t>19</a:t>
            </a:fld>
            <a:endParaRPr lang="de-DE" altLang="de-DE">
              <a:solidFill>
                <a:srgbClr val="FFFFFF"/>
              </a:solidFill>
              <a:latin typeface="Franklin Gothic Book" panose="020B05030201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1485687-6155-6145-91D4-447F494D1C17}"/>
              </a:ext>
            </a:extLst>
          </p:cNvPr>
          <p:cNvSpPr>
            <a:spLocks noGrp="1"/>
          </p:cNvSpPr>
          <p:nvPr>
            <p:ph sz="quarter" idx="1"/>
          </p:nvPr>
        </p:nvSpPr>
        <p:spPr/>
        <p:txBody>
          <a:bodyPr/>
          <a:lstStyle/>
          <a:p>
            <a:r>
              <a:rPr lang="de-DE" dirty="0">
                <a:latin typeface="Arial" panose="020B0604020202020204" pitchFamily="34" charset="0"/>
                <a:cs typeface="Arial" panose="020B0604020202020204" pitchFamily="34" charset="0"/>
              </a:rPr>
              <a:t>Evaluierung ESUG v. 30.4.2018 (BT-</a:t>
            </a:r>
            <a:r>
              <a:rPr lang="de-DE" dirty="0" err="1">
                <a:latin typeface="Arial" panose="020B0604020202020204" pitchFamily="34" charset="0"/>
                <a:cs typeface="Arial" panose="020B0604020202020204" pitchFamily="34" charset="0"/>
              </a:rPr>
              <a:t>Drs</a:t>
            </a:r>
            <a:r>
              <a:rPr lang="de-DE" dirty="0">
                <a:latin typeface="Arial" panose="020B0604020202020204" pitchFamily="34" charset="0"/>
                <a:cs typeface="Arial" panose="020B0604020202020204" pitchFamily="34" charset="0"/>
              </a:rPr>
              <a:t>. 19/4880, S. 27 ff.)</a:t>
            </a:r>
          </a:p>
          <a:p>
            <a:r>
              <a:rPr lang="de-DE" dirty="0">
                <a:latin typeface="Arial" panose="020B0604020202020204" pitchFamily="34" charset="0"/>
                <a:cs typeface="Arial" panose="020B0604020202020204" pitchFamily="34" charset="0"/>
              </a:rPr>
              <a:t>Richtlinie über Restrukturierung und Insolvenz v. 20.6.2019 (</a:t>
            </a:r>
            <a:r>
              <a:rPr lang="de-DE" dirty="0" err="1">
                <a:latin typeface="Arial" panose="020B0604020202020204" pitchFamily="34" charset="0"/>
                <a:cs typeface="Arial" panose="020B0604020202020204" pitchFamily="34" charset="0"/>
              </a:rPr>
              <a:t>ABl.</a:t>
            </a:r>
            <a:r>
              <a:rPr lang="de-DE" dirty="0">
                <a:latin typeface="Arial" panose="020B0604020202020204" pitchFamily="34" charset="0"/>
                <a:cs typeface="Arial" panose="020B0604020202020204" pitchFamily="34" charset="0"/>
              </a:rPr>
              <a:t> EU 2019 Nr. L 172, 18)</a:t>
            </a:r>
          </a:p>
          <a:p>
            <a:pPr marL="0" indent="0">
              <a:buNone/>
            </a:pPr>
            <a:r>
              <a:rPr lang="de-DE" dirty="0">
                <a:latin typeface="Arial" panose="020B0604020202020204" pitchFamily="34" charset="0"/>
                <a:cs typeface="Arial" panose="020B0604020202020204" pitchFamily="34" charset="0"/>
              </a:rPr>
              <a:t>-Frühwarnsysteme und Bereitstellung von Informationen (Titel I der Richtlinie) </a:t>
            </a:r>
          </a:p>
          <a:p>
            <a:pPr marL="0" indent="0">
              <a:buNone/>
            </a:pPr>
            <a:r>
              <a:rPr lang="de-DE" dirty="0">
                <a:latin typeface="Arial" panose="020B0604020202020204" pitchFamily="34" charset="0"/>
                <a:cs typeface="Arial" panose="020B0604020202020204" pitchFamily="34" charset="0"/>
              </a:rPr>
              <a:t>-Präventiver Restrukturierungsrahmen (Titel II der Richtlinie)</a:t>
            </a:r>
          </a:p>
          <a:p>
            <a:pPr marL="0" indent="0">
              <a:buNone/>
            </a:pPr>
            <a:r>
              <a:rPr lang="de-DE" dirty="0">
                <a:latin typeface="Arial" panose="020B0604020202020204" pitchFamily="34" charset="0"/>
                <a:cs typeface="Arial" panose="020B0604020202020204" pitchFamily="34" charset="0"/>
              </a:rPr>
              <a:t>-Entschuldung und Tätigkeitsverbote (Titel III der Richtlinie)</a:t>
            </a:r>
          </a:p>
          <a:p>
            <a:endParaRPr lang="de-DE" dirty="0"/>
          </a:p>
        </p:txBody>
      </p:sp>
      <p:sp>
        <p:nvSpPr>
          <p:cNvPr id="3" name="Fußzeilenplatzhalter 2">
            <a:extLst>
              <a:ext uri="{FF2B5EF4-FFF2-40B4-BE49-F238E27FC236}">
                <a16:creationId xmlns:a16="http://schemas.microsoft.com/office/drawing/2014/main" id="{5CEE663A-5C25-7E43-995F-7B2942F26E53}"/>
              </a:ext>
            </a:extLst>
          </p:cNvPr>
          <p:cNvSpPr>
            <a:spLocks noGrp="1"/>
          </p:cNvSpPr>
          <p:nvPr>
            <p:ph type="ftr" sz="quarter" idx="11"/>
          </p:nvPr>
        </p:nvSpPr>
        <p:spPr/>
        <p:txBody>
          <a:bodyPr/>
          <a:lstStyle/>
          <a:p>
            <a:pPr>
              <a:defRPr/>
            </a:pPr>
            <a:r>
              <a:rPr lang="de-DE"/>
              <a:t>Dr.iur. Webel</a:t>
            </a:r>
          </a:p>
        </p:txBody>
      </p:sp>
      <p:sp>
        <p:nvSpPr>
          <p:cNvPr id="4" name="Foliennummernplatzhalter 3">
            <a:extLst>
              <a:ext uri="{FF2B5EF4-FFF2-40B4-BE49-F238E27FC236}">
                <a16:creationId xmlns:a16="http://schemas.microsoft.com/office/drawing/2014/main" id="{913569D1-3C07-3147-9696-5E3111EAC8F6}"/>
              </a:ext>
            </a:extLst>
          </p:cNvPr>
          <p:cNvSpPr>
            <a:spLocks noGrp="1"/>
          </p:cNvSpPr>
          <p:nvPr>
            <p:ph type="sldNum" sz="quarter" idx="12"/>
          </p:nvPr>
        </p:nvSpPr>
        <p:spPr/>
        <p:txBody>
          <a:bodyPr/>
          <a:lstStyle/>
          <a:p>
            <a:pPr>
              <a:defRPr/>
            </a:pPr>
            <a:fld id="{718FDF51-D1EC-DF41-A3FA-2D1A2E7144DA}" type="slidenum">
              <a:rPr lang="de-DE" altLang="de-DE" smtClean="0"/>
              <a:pPr>
                <a:defRPr/>
              </a:pPr>
              <a:t>2</a:t>
            </a:fld>
            <a:endParaRPr lang="de-DE" altLang="de-DE"/>
          </a:p>
        </p:txBody>
      </p:sp>
    </p:spTree>
    <p:extLst>
      <p:ext uri="{BB962C8B-B14F-4D97-AF65-F5344CB8AC3E}">
        <p14:creationId xmlns:p14="http://schemas.microsoft.com/office/powerpoint/2010/main" val="796173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Inhaltsplatzhalter 1">
            <a:extLst>
              <a:ext uri="{FF2B5EF4-FFF2-40B4-BE49-F238E27FC236}">
                <a16:creationId xmlns:a16="http://schemas.microsoft.com/office/drawing/2014/main" id="{4B313A4F-C27E-A84F-9C0F-B4C1D5DFA562}"/>
              </a:ext>
            </a:extLst>
          </p:cNvPr>
          <p:cNvSpPr>
            <a:spLocks noGrp="1"/>
          </p:cNvSpPr>
          <p:nvPr>
            <p:ph sz="quarter" idx="1"/>
          </p:nvPr>
        </p:nvSpPr>
        <p:spPr>
          <a:xfrm>
            <a:off x="914400" y="765175"/>
            <a:ext cx="7772400" cy="5254625"/>
          </a:xfrm>
        </p:spPr>
        <p:txBody>
          <a:bodyPr/>
          <a:lstStyle/>
          <a:p>
            <a:pPr marL="0" indent="0">
              <a:buFont typeface="Wingdings 2" pitchFamily="2" charset="2"/>
              <a:buNone/>
            </a:pPr>
            <a:endParaRPr lang="de-DE" altLang="de-DE" sz="1400" dirty="0">
              <a:latin typeface="Arial" panose="020B0604020202020204" pitchFamily="34" charset="0"/>
              <a:cs typeface="Arial" panose="020B0604020202020204" pitchFamily="34" charset="0"/>
            </a:endParaRPr>
          </a:p>
          <a:p>
            <a:pPr marL="0" indent="0">
              <a:buFont typeface="Wingdings 2" pitchFamily="2" charset="2"/>
              <a:buNone/>
            </a:pPr>
            <a:r>
              <a:rPr lang="de-DE" altLang="de-DE" sz="1400" b="1" dirty="0" err="1">
                <a:latin typeface="Arial" panose="020B0604020202020204" pitchFamily="34" charset="0"/>
                <a:cs typeface="Arial" panose="020B0604020202020204" pitchFamily="34" charset="0"/>
              </a:rPr>
              <a:t>RegE</a:t>
            </a:r>
            <a:r>
              <a:rPr lang="de-DE" altLang="de-DE" sz="1400" b="1" dirty="0">
                <a:latin typeface="Arial" panose="020B0604020202020204" pitchFamily="34" charset="0"/>
                <a:cs typeface="Arial" panose="020B0604020202020204" pitchFamily="34" charset="0"/>
              </a:rPr>
              <a:t> BR/Drucksache 619/20 S.198</a:t>
            </a:r>
          </a:p>
          <a:p>
            <a:pPr marL="0" indent="0">
              <a:buFont typeface="Wingdings 2" pitchFamily="2" charset="2"/>
              <a:buNone/>
            </a:pPr>
            <a:r>
              <a:rPr lang="de-DE" altLang="de-DE" sz="1400" dirty="0">
                <a:latin typeface="Arial" panose="020B0604020202020204" pitchFamily="34" charset="0"/>
                <a:cs typeface="Arial" panose="020B0604020202020204" pitchFamily="34" charset="0"/>
              </a:rPr>
              <a:t>Wie bei Sachwaltern und Insolvenzverwaltern soll es nur natürlichen Personen möglich sein, als Restrukturierungsbeauftragter tätig zu sein. Auch insofern handelt es sich um ein </a:t>
            </a:r>
            <a:r>
              <a:rPr lang="de-DE" altLang="de-DE" sz="1400" dirty="0" err="1">
                <a:latin typeface="Arial" panose="020B0604020202020204" pitchFamily="34" charset="0"/>
                <a:cs typeface="Arial" panose="020B0604020202020204" pitchFamily="34" charset="0"/>
              </a:rPr>
              <a:t>höchstpersön-liches</a:t>
            </a:r>
            <a:r>
              <a:rPr lang="de-DE" altLang="de-DE" sz="1400" dirty="0">
                <a:latin typeface="Arial" panose="020B0604020202020204" pitchFamily="34" charset="0"/>
                <a:cs typeface="Arial" panose="020B0604020202020204" pitchFamily="34" charset="0"/>
              </a:rPr>
              <a:t> Amt, das eine grundlegende Personenbindung erfordert. Artikel 2 Absatz 1 Nummer 12 der Richtlinie kann insofern durch den bloß unterlassenen Verweis auf das nationale Recht nicht die Verpflichtung entnommen werden, auch juristische Personen als Restrukturierungsbeauftragte zuzulassen.</a:t>
            </a:r>
          </a:p>
          <a:p>
            <a:pPr marL="0" indent="0">
              <a:buFont typeface="Wingdings 2" pitchFamily="2" charset="2"/>
              <a:buNone/>
            </a:pPr>
            <a:r>
              <a:rPr lang="de-DE" altLang="de-DE" sz="1400" dirty="0">
                <a:latin typeface="Arial" panose="020B0604020202020204" pitchFamily="34" charset="0"/>
                <a:cs typeface="Arial" panose="020B0604020202020204" pitchFamily="34" charset="0"/>
              </a:rPr>
              <a:t>Ferner soll der Restrukturierungsbeauftragte im Einzelfall durch das Gericht aus dem Kreis aller zur Übernahme bereiten Personen ausgewählt werden, was dazu führen dürfte, dass die Gerichte – wie bei Insolvenzverwaltern und Sachwaltern – allgemeine Vorauswahllisten führen. Ein solches Listensystem ist zwar nicht ohne Nachteile, ermöglicht es aber dem Gericht gerade, im Einzelfall unter dem regelmäßig bestehenden Zeitdruck eine schnelle </a:t>
            </a:r>
            <a:r>
              <a:rPr lang="de-DE" altLang="de-DE" sz="1400" dirty="0" err="1">
                <a:latin typeface="Arial" panose="020B0604020202020204" pitchFamily="34" charset="0"/>
                <a:cs typeface="Arial" panose="020B0604020202020204" pitchFamily="34" charset="0"/>
              </a:rPr>
              <a:t>Bestellungsentschei</a:t>
            </a:r>
            <a:r>
              <a:rPr lang="de-DE" altLang="de-DE" sz="1400" dirty="0">
                <a:latin typeface="Arial" panose="020B0604020202020204" pitchFamily="34" charset="0"/>
                <a:cs typeface="Arial" panose="020B0604020202020204" pitchFamily="34" charset="0"/>
              </a:rPr>
              <a:t>-dung treffen zu können. Ein solches System ist nach Erwägungsgrund 88 („Pool“) mit der Richtlinie vereinbar.</a:t>
            </a:r>
          </a:p>
          <a:p>
            <a:pPr marL="0" indent="0">
              <a:buFont typeface="Wingdings 2" pitchFamily="2" charset="2"/>
              <a:buNone/>
            </a:pPr>
            <a:r>
              <a:rPr lang="de-DE" altLang="de-DE" sz="1400" dirty="0">
                <a:latin typeface="Arial" panose="020B0604020202020204" pitchFamily="34" charset="0"/>
                <a:cs typeface="Arial" panose="020B0604020202020204" pitchFamily="34" charset="0"/>
              </a:rPr>
              <a:t>§ 81 Absatz 1 enthält zunächst eine an §§ 56 Absatz 1, 274 Absatz 1 InsO angelehnte Regelung, wonach der Beauftragte – wie Insolvenzverwalter und Sachwalter – für den jeweiligen Einzelfall geeignet, insbesondere unabhängig, sein muss und vom Restrukturierungsgericht (im Ausgangspunkt) ausgewählt und bestellt wird. In Anlehnung an § 270b Absatz 1 Satz 3 InsO wird geregelt, dass der Beauftrage ein in Restrukturierungs- und Insolvenzsachen erfahrener Steuerberater, Wirtschaftsprüfer oder Rechtsanwalt oder sonstige natürliche Person mit vergleichbarer Qualifikation zu sein hat.</a:t>
            </a:r>
          </a:p>
          <a:p>
            <a:pPr marL="0" indent="0">
              <a:buFont typeface="Wingdings 2" pitchFamily="2" charset="2"/>
              <a:buNone/>
            </a:pPr>
            <a:endParaRPr lang="de-DE" altLang="de-DE" sz="1400" dirty="0">
              <a:latin typeface="Arial" panose="020B0604020202020204" pitchFamily="34" charset="0"/>
              <a:cs typeface="Arial" panose="020B0604020202020204" pitchFamily="34" charset="0"/>
            </a:endParaRPr>
          </a:p>
          <a:p>
            <a:pPr marL="0" indent="0">
              <a:buFont typeface="Wingdings 2" pitchFamily="2" charset="2"/>
              <a:buNone/>
            </a:pPr>
            <a:endParaRPr lang="de-DE" altLang="de-DE" sz="1400" dirty="0">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CB194B70-EF41-994C-9967-25911186BB59}"/>
              </a:ext>
            </a:extLst>
          </p:cNvPr>
          <p:cNvSpPr>
            <a:spLocks noGrp="1"/>
          </p:cNvSpPr>
          <p:nvPr>
            <p:ph type="ftr" sz="quarter" idx="11"/>
          </p:nvPr>
        </p:nvSpPr>
        <p:spPr/>
        <p:txBody>
          <a:bodyPr/>
          <a:lstStyle/>
          <a:p>
            <a:pPr>
              <a:defRPr/>
            </a:pPr>
            <a:r>
              <a:rPr lang="de-DE"/>
              <a:t>Dr.iur. Webel</a:t>
            </a:r>
          </a:p>
        </p:txBody>
      </p:sp>
      <p:sp>
        <p:nvSpPr>
          <p:cNvPr id="71683" name="Foliennummernplatzhalter 3">
            <a:extLst>
              <a:ext uri="{FF2B5EF4-FFF2-40B4-BE49-F238E27FC236}">
                <a16:creationId xmlns:a16="http://schemas.microsoft.com/office/drawing/2014/main" id="{49C9C3D7-3968-E241-B71A-177F7CE8E49C}"/>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fld id="{D69DDFE6-131A-7546-9E5D-799514FC4A75}" type="slidenum">
              <a:rPr lang="de-DE" altLang="de-DE" smtClean="0">
                <a:solidFill>
                  <a:srgbClr val="FFFFFF"/>
                </a:solidFill>
                <a:latin typeface="Franklin Gothic Book" panose="020B0503020102020204" pitchFamily="34" charset="0"/>
              </a:rPr>
              <a:pPr/>
              <a:t>20</a:t>
            </a:fld>
            <a:endParaRPr lang="de-DE" altLang="de-DE">
              <a:solidFill>
                <a:srgbClr val="FFFFFF"/>
              </a:solidFill>
              <a:latin typeface="Franklin Gothic Book" panose="020B05030201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Inhaltsplatzhalter 1">
            <a:extLst>
              <a:ext uri="{FF2B5EF4-FFF2-40B4-BE49-F238E27FC236}">
                <a16:creationId xmlns:a16="http://schemas.microsoft.com/office/drawing/2014/main" id="{1951FF69-7752-9440-B3CE-512CBDD8E719}"/>
              </a:ext>
            </a:extLst>
          </p:cNvPr>
          <p:cNvSpPr>
            <a:spLocks noGrp="1"/>
          </p:cNvSpPr>
          <p:nvPr>
            <p:ph sz="quarter" idx="1"/>
          </p:nvPr>
        </p:nvSpPr>
        <p:spPr>
          <a:xfrm>
            <a:off x="914400" y="765175"/>
            <a:ext cx="7772400" cy="5254625"/>
          </a:xfrm>
        </p:spPr>
        <p:txBody>
          <a:bodyPr/>
          <a:lstStyle/>
          <a:p>
            <a:pPr marL="0" indent="0" algn="ctr">
              <a:buFont typeface="Wingdings 2" pitchFamily="2" charset="2"/>
              <a:buNone/>
            </a:pPr>
            <a:r>
              <a:rPr lang="de-DE" altLang="de-DE" sz="2400" b="1" u="sng">
                <a:latin typeface="Arial" panose="020B0604020202020204" pitchFamily="34" charset="0"/>
                <a:cs typeface="Arial" panose="020B0604020202020204" pitchFamily="34" charset="0"/>
              </a:rPr>
              <a:t>Öffentlichkeit</a:t>
            </a:r>
          </a:p>
          <a:p>
            <a:pPr marL="0" indent="0">
              <a:buFont typeface="Wingdings 2" pitchFamily="2" charset="2"/>
              <a:buNone/>
            </a:pPr>
            <a:r>
              <a:rPr lang="de-DE" altLang="de-DE" sz="1600" b="1">
                <a:latin typeface="Arial" panose="020B0604020202020204" pitchFamily="34" charset="0"/>
                <a:cs typeface="Arial" panose="020B0604020202020204" pitchFamily="34" charset="0"/>
              </a:rPr>
              <a:t>§ 84  Antrag und erste Entscheidung</a:t>
            </a:r>
          </a:p>
          <a:p>
            <a:pPr marL="0" indent="0">
              <a:buFont typeface="Wingdings 2" pitchFamily="2" charset="2"/>
              <a:buNone/>
            </a:pPr>
            <a:r>
              <a:rPr lang="de-DE" altLang="de-DE" sz="1600">
                <a:latin typeface="Arial" panose="020B0604020202020204" pitchFamily="34" charset="0"/>
                <a:cs typeface="Arial" panose="020B0604020202020204" pitchFamily="34" charset="0"/>
              </a:rPr>
              <a:t>(1) In Verfahren über Restrukturierungssachen erfolgen öffentliche Bekanntmachun- gen nur, wenn der Schuldner dies beantragt. Der Antrag ist vor der ersten Entscheidung in der Restrukturierungssache zu stellen und kann nur bis zur ersten Entscheidung zurückgenommen werden. Auf den Antrag findet Artikel 102c § 5 des Einführungsgesetzes zur Insolvenzordnung entsprechende Anwendung.</a:t>
            </a:r>
          </a:p>
          <a:p>
            <a:pPr marL="0" indent="0">
              <a:buFont typeface="Wingdings 2" pitchFamily="2" charset="2"/>
              <a:buNone/>
            </a:pPr>
            <a:r>
              <a:rPr lang="de-DE" altLang="de-DE" sz="1600">
                <a:latin typeface="Arial" panose="020B0604020202020204" pitchFamily="34" charset="0"/>
                <a:cs typeface="Arial" panose="020B0604020202020204" pitchFamily="34" charset="0"/>
              </a:rPr>
              <a:t>(2) Hat der Schuldner beantragt, dass in den Verfahren in der Restrukturierungssache öffentliche Bekanntmachungen erfolgen sollen, sind in der ersten Entscheidung, die in der Restrukturierungssache ergeht, anzugeben</a:t>
            </a:r>
          </a:p>
          <a:p>
            <a:pPr marL="0" indent="0">
              <a:buFont typeface="Wingdings 2" pitchFamily="2" charset="2"/>
              <a:buNone/>
            </a:pPr>
            <a:r>
              <a:rPr lang="de-DE" altLang="de-DE" sz="1600">
                <a:latin typeface="Arial" panose="020B0604020202020204" pitchFamily="34" charset="0"/>
                <a:cs typeface="Arial" panose="020B0604020202020204" pitchFamily="34" charset="0"/>
              </a:rPr>
              <a:t>1. die Gründe, auf denen die internationale Zuständigkeit des Gerichts beruht, sowie</a:t>
            </a:r>
          </a:p>
          <a:p>
            <a:pPr marL="0" indent="0">
              <a:buFont typeface="Wingdings 2" pitchFamily="2" charset="2"/>
              <a:buNone/>
            </a:pPr>
            <a:r>
              <a:rPr lang="de-DE" altLang="de-DE" sz="1600">
                <a:latin typeface="Arial" panose="020B0604020202020204" pitchFamily="34" charset="0"/>
                <a:cs typeface="Arial" panose="020B0604020202020204" pitchFamily="34" charset="0"/>
              </a:rPr>
              <a:t>2. ob die Zuständigkeit auf Artikel 3 Absatz 1 oder Absatz 2 in der jeweils geltenden Fas- sung der Verordnung (EU) 2015/848 des Europäischen Parlaments und des Rates vom 20. Mai 2015 über Insolvenzverfahren (ABl. L 141 vom 5.6.2015, S. 19; L 349 vom 21.12.2016, S. 6) beruht.</a:t>
            </a:r>
          </a:p>
          <a:p>
            <a:pPr marL="0" indent="0">
              <a:buFont typeface="Wingdings 2" pitchFamily="2" charset="2"/>
              <a:buNone/>
            </a:pPr>
            <a:r>
              <a:rPr lang="de-DE" altLang="de-DE" sz="1600">
                <a:latin typeface="Arial" panose="020B0604020202020204" pitchFamily="34" charset="0"/>
                <a:cs typeface="Arial" panose="020B0604020202020204" pitchFamily="34" charset="0"/>
              </a:rPr>
              <a:t>Öffentlich bekannt zu machen sind die in Artikel 24 Absatz 2 der Verordnung (EU) 2015/848 genannten Angaben. Artikel 102c § 4 des Einführungsgesetzes zur Insolvenzordnung ist entsprechend anzuwenden.</a:t>
            </a:r>
          </a:p>
        </p:txBody>
      </p:sp>
      <p:sp>
        <p:nvSpPr>
          <p:cNvPr id="3" name="Fußzeilenplatzhalter 2">
            <a:extLst>
              <a:ext uri="{FF2B5EF4-FFF2-40B4-BE49-F238E27FC236}">
                <a16:creationId xmlns:a16="http://schemas.microsoft.com/office/drawing/2014/main" id="{F98127E2-B88C-3645-B857-8AAF70E37535}"/>
              </a:ext>
            </a:extLst>
          </p:cNvPr>
          <p:cNvSpPr>
            <a:spLocks noGrp="1"/>
          </p:cNvSpPr>
          <p:nvPr>
            <p:ph type="ftr" sz="quarter" idx="11"/>
          </p:nvPr>
        </p:nvSpPr>
        <p:spPr/>
        <p:txBody>
          <a:bodyPr/>
          <a:lstStyle/>
          <a:p>
            <a:pPr>
              <a:defRPr/>
            </a:pPr>
            <a:r>
              <a:rPr lang="de-DE"/>
              <a:t>Dr.iur. Webel</a:t>
            </a:r>
          </a:p>
        </p:txBody>
      </p:sp>
      <p:sp>
        <p:nvSpPr>
          <p:cNvPr id="74755" name="Foliennummernplatzhalter 3">
            <a:extLst>
              <a:ext uri="{FF2B5EF4-FFF2-40B4-BE49-F238E27FC236}">
                <a16:creationId xmlns:a16="http://schemas.microsoft.com/office/drawing/2014/main" id="{B9831752-87A4-A446-BBEC-F44876206810}"/>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fld id="{7DE2707A-6170-0E41-B3AD-8FE78F1F215A}" type="slidenum">
              <a:rPr lang="de-DE" altLang="de-DE" smtClean="0">
                <a:solidFill>
                  <a:srgbClr val="FFFFFF"/>
                </a:solidFill>
                <a:latin typeface="Franklin Gothic Book" panose="020B0503020102020204" pitchFamily="34" charset="0"/>
              </a:rPr>
              <a:pPr/>
              <a:t>21</a:t>
            </a:fld>
            <a:endParaRPr lang="de-DE" altLang="de-DE">
              <a:solidFill>
                <a:srgbClr val="FFFFFF"/>
              </a:solidFill>
              <a:latin typeface="Franklin Gothic Book" panose="020B05030201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Inhaltsplatzhalter 5" descr="Ein Bild, das Gebäude, Stadion enthält.&#10;&#10;Automatisch generierte Beschreibung">
            <a:extLst>
              <a:ext uri="{FF2B5EF4-FFF2-40B4-BE49-F238E27FC236}">
                <a16:creationId xmlns:a16="http://schemas.microsoft.com/office/drawing/2014/main" id="{BC9FB2A4-4C4F-2741-9338-5A1F68439995}"/>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828801" y="1160861"/>
            <a:ext cx="5732860" cy="3940969"/>
          </a:xfrm>
        </p:spPr>
      </p:pic>
      <p:sp>
        <p:nvSpPr>
          <p:cNvPr id="3" name="Fußzeilenplatzhalter 2">
            <a:extLst>
              <a:ext uri="{FF2B5EF4-FFF2-40B4-BE49-F238E27FC236}">
                <a16:creationId xmlns:a16="http://schemas.microsoft.com/office/drawing/2014/main" id="{FBFA921B-FF12-C14A-B4A1-12B383F42F84}"/>
              </a:ext>
            </a:extLst>
          </p:cNvPr>
          <p:cNvSpPr>
            <a:spLocks noGrp="1"/>
          </p:cNvSpPr>
          <p:nvPr>
            <p:ph type="ftr" sz="quarter" idx="11"/>
          </p:nvPr>
        </p:nvSpPr>
        <p:spPr/>
        <p:txBody>
          <a:bodyPr/>
          <a:lstStyle/>
          <a:p>
            <a:pPr>
              <a:defRPr/>
            </a:pPr>
            <a:r>
              <a:rPr lang="de-DE"/>
              <a:t>Dr.iur. Webel</a:t>
            </a:r>
          </a:p>
        </p:txBody>
      </p:sp>
      <p:sp>
        <p:nvSpPr>
          <p:cNvPr id="61443" name="Foliennummernplatzhalter 3">
            <a:extLst>
              <a:ext uri="{FF2B5EF4-FFF2-40B4-BE49-F238E27FC236}">
                <a16:creationId xmlns:a16="http://schemas.microsoft.com/office/drawing/2014/main" id="{D0FB8BB3-79A6-FA48-B6A1-B32E574E6F45}"/>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erpetua" panose="02020502060401020303" pitchFamily="18" charset="77"/>
                <a:cs typeface="Arial" panose="020B0604020202020204" pitchFamily="34" charset="0"/>
              </a:defRPr>
            </a:lvl1pPr>
            <a:lvl2pPr marL="557213" indent="-214313">
              <a:defRPr>
                <a:solidFill>
                  <a:schemeClr val="tx1"/>
                </a:solidFill>
                <a:latin typeface="Perpetua" panose="02020502060401020303" pitchFamily="18" charset="77"/>
                <a:cs typeface="Arial" panose="020B0604020202020204" pitchFamily="34" charset="0"/>
              </a:defRPr>
            </a:lvl2pPr>
            <a:lvl3pPr marL="857250" indent="-171450">
              <a:defRPr>
                <a:solidFill>
                  <a:schemeClr val="tx1"/>
                </a:solidFill>
                <a:latin typeface="Perpetua" panose="02020502060401020303" pitchFamily="18" charset="77"/>
                <a:cs typeface="Arial" panose="020B0604020202020204" pitchFamily="34" charset="0"/>
              </a:defRPr>
            </a:lvl3pPr>
            <a:lvl4pPr marL="1200150" indent="-171450">
              <a:defRPr>
                <a:solidFill>
                  <a:schemeClr val="tx1"/>
                </a:solidFill>
                <a:latin typeface="Perpetua" panose="02020502060401020303" pitchFamily="18" charset="77"/>
                <a:cs typeface="Arial" panose="020B0604020202020204" pitchFamily="34" charset="0"/>
              </a:defRPr>
            </a:lvl4pPr>
            <a:lvl5pPr marL="1543050" indent="-171450">
              <a:defRPr>
                <a:solidFill>
                  <a:schemeClr val="tx1"/>
                </a:solidFill>
                <a:latin typeface="Perpetua" panose="02020502060401020303" pitchFamily="18" charset="77"/>
                <a:cs typeface="Arial" panose="020B0604020202020204" pitchFamily="34" charset="0"/>
              </a:defRPr>
            </a:lvl5pPr>
            <a:lvl6pPr marL="1885950" indent="-17145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228850" indent="-17145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2571750" indent="-17145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2914650" indent="-17145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fld id="{6438AEFC-E60D-A44D-88BF-380ADE036F79}" type="slidenum">
              <a:rPr lang="de-DE" altLang="de-DE" smtClean="0">
                <a:solidFill>
                  <a:srgbClr val="FFFFFF"/>
                </a:solidFill>
                <a:latin typeface="Franklin Gothic Book" panose="020B0503020102020204" pitchFamily="34" charset="0"/>
              </a:rPr>
              <a:pPr/>
              <a:t>22</a:t>
            </a:fld>
            <a:endParaRPr lang="de-DE" altLang="de-DE">
              <a:solidFill>
                <a:srgbClr val="FFFFFF"/>
              </a:solidFill>
              <a:latin typeface="Franklin Gothic Book" panose="020B0503020102020204" pitchFamily="34" charset="0"/>
            </a:endParaRPr>
          </a:p>
        </p:txBody>
      </p:sp>
      <p:sp>
        <p:nvSpPr>
          <p:cNvPr id="61444" name="Textfeld 6">
            <a:extLst>
              <a:ext uri="{FF2B5EF4-FFF2-40B4-BE49-F238E27FC236}">
                <a16:creationId xmlns:a16="http://schemas.microsoft.com/office/drawing/2014/main" id="{BE7EE613-37F2-B848-B5E2-872E166DD26F}"/>
              </a:ext>
            </a:extLst>
          </p:cNvPr>
          <p:cNvSpPr txBox="1">
            <a:spLocks noChangeArrowheads="1"/>
          </p:cNvSpPr>
          <p:nvPr/>
        </p:nvSpPr>
        <p:spPr bwMode="auto">
          <a:xfrm>
            <a:off x="1925241" y="5189936"/>
            <a:ext cx="5400675"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r>
              <a:rPr lang="de-DE" altLang="de-DE" sz="675">
                <a:latin typeface="Arial" panose="020B0604020202020204" pitchFamily="34" charset="0"/>
              </a:rPr>
              <a:t>Quelle: https://www.pz-news.de/sport_artikel,-Karlsruher-SC-Insolvenzplan-nimmt-Gestalt-an-_arid,1429693.html</a:t>
            </a:r>
          </a:p>
        </p:txBody>
      </p:sp>
      <p:sp>
        <p:nvSpPr>
          <p:cNvPr id="2" name="Textfeld 1">
            <a:extLst>
              <a:ext uri="{FF2B5EF4-FFF2-40B4-BE49-F238E27FC236}">
                <a16:creationId xmlns:a16="http://schemas.microsoft.com/office/drawing/2014/main" id="{FCBA9382-8E14-5E40-B2CC-937277F65F1C}"/>
              </a:ext>
            </a:extLst>
          </p:cNvPr>
          <p:cNvSpPr txBox="1"/>
          <p:nvPr/>
        </p:nvSpPr>
        <p:spPr>
          <a:xfrm>
            <a:off x="2241441" y="548680"/>
            <a:ext cx="4661118" cy="369332"/>
          </a:xfrm>
          <a:prstGeom prst="rect">
            <a:avLst/>
          </a:prstGeom>
          <a:noFill/>
        </p:spPr>
        <p:txBody>
          <a:bodyPr wrap="square" rtlCol="0">
            <a:spAutoFit/>
          </a:bodyPr>
          <a:lstStyle/>
          <a:p>
            <a:pPr algn="ctr"/>
            <a:r>
              <a:rPr lang="de-DE" b="1" dirty="0">
                <a:latin typeface="Arial" panose="020B0604020202020204" pitchFamily="34" charset="0"/>
              </a:rPr>
              <a:t>Mögliche Anwendungsbereiche?</a:t>
            </a:r>
          </a:p>
        </p:txBody>
      </p:sp>
    </p:spTree>
    <p:extLst>
      <p:ext uri="{BB962C8B-B14F-4D97-AF65-F5344CB8AC3E}">
        <p14:creationId xmlns:p14="http://schemas.microsoft.com/office/powerpoint/2010/main" val="2275531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Ein Bild, das Screenshot enthält.&#10;&#10;Automatisch generierte Beschreibung">
            <a:extLst>
              <a:ext uri="{FF2B5EF4-FFF2-40B4-BE49-F238E27FC236}">
                <a16:creationId xmlns:a16="http://schemas.microsoft.com/office/drawing/2014/main" id="{16382D40-E150-5542-942B-49641056E121}"/>
              </a:ext>
            </a:extLst>
          </p:cNvPr>
          <p:cNvPicPr>
            <a:picLocks noGrp="1" noChangeAspect="1"/>
          </p:cNvPicPr>
          <p:nvPr>
            <p:ph sz="quarter" idx="1"/>
          </p:nvPr>
        </p:nvPicPr>
        <p:blipFill>
          <a:blip r:embed="rId2"/>
          <a:stretch>
            <a:fillRect/>
          </a:stretch>
        </p:blipFill>
        <p:spPr>
          <a:xfrm>
            <a:off x="1835696" y="1315374"/>
            <a:ext cx="4941069" cy="34207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Fußzeilenplatzhalter 2">
            <a:extLst>
              <a:ext uri="{FF2B5EF4-FFF2-40B4-BE49-F238E27FC236}">
                <a16:creationId xmlns:a16="http://schemas.microsoft.com/office/drawing/2014/main" id="{7C7964A9-3A08-5143-84AE-CAD59102F076}"/>
              </a:ext>
            </a:extLst>
          </p:cNvPr>
          <p:cNvSpPr>
            <a:spLocks noGrp="1"/>
          </p:cNvSpPr>
          <p:nvPr>
            <p:ph type="ftr" sz="quarter" idx="11"/>
          </p:nvPr>
        </p:nvSpPr>
        <p:spPr/>
        <p:txBody>
          <a:bodyPr/>
          <a:lstStyle/>
          <a:p>
            <a:pPr>
              <a:defRPr/>
            </a:pPr>
            <a:r>
              <a:rPr lang="de-DE"/>
              <a:t>Dr.iur. Webel</a:t>
            </a:r>
            <a:endParaRPr lang="de-DE" dirty="0"/>
          </a:p>
        </p:txBody>
      </p:sp>
      <p:sp>
        <p:nvSpPr>
          <p:cNvPr id="194563" name="Foliennummernplatzhalter 3">
            <a:extLst>
              <a:ext uri="{FF2B5EF4-FFF2-40B4-BE49-F238E27FC236}">
                <a16:creationId xmlns:a16="http://schemas.microsoft.com/office/drawing/2014/main" id="{D4D79230-BCD4-A94C-A119-C206171A8540}"/>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fld id="{C8139F00-1E00-4741-8C99-7C704A8FD27F}" type="slidenum">
              <a:rPr lang="de-DE" altLang="de-DE" smtClean="0">
                <a:solidFill>
                  <a:srgbClr val="FFFFFF"/>
                </a:solidFill>
                <a:latin typeface="Franklin Gothic Book" panose="020B0503020102020204" pitchFamily="34" charset="0"/>
              </a:rPr>
              <a:pPr/>
              <a:t>23</a:t>
            </a:fld>
            <a:endParaRPr lang="de-DE" altLang="de-DE">
              <a:solidFill>
                <a:srgbClr val="FFFFFF"/>
              </a:solidFill>
              <a:latin typeface="Franklin Gothic Book" panose="020B0503020102020204" pitchFamily="34" charset="0"/>
            </a:endParaRPr>
          </a:p>
        </p:txBody>
      </p:sp>
      <p:sp>
        <p:nvSpPr>
          <p:cNvPr id="194564" name="Textfeld 6">
            <a:extLst>
              <a:ext uri="{FF2B5EF4-FFF2-40B4-BE49-F238E27FC236}">
                <a16:creationId xmlns:a16="http://schemas.microsoft.com/office/drawing/2014/main" id="{C57D6C45-4CF8-3B4A-9A12-A42796DD57D9}"/>
              </a:ext>
            </a:extLst>
          </p:cNvPr>
          <p:cNvSpPr txBox="1">
            <a:spLocks noChangeArrowheads="1"/>
          </p:cNvSpPr>
          <p:nvPr/>
        </p:nvSpPr>
        <p:spPr bwMode="auto">
          <a:xfrm>
            <a:off x="1042988" y="333375"/>
            <a:ext cx="67357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pPr algn="ctr"/>
            <a:r>
              <a:rPr lang="de-DE" altLang="de-DE" sz="1600" b="1">
                <a:latin typeface="Arial" panose="020B0604020202020204" pitchFamily="34" charset="0"/>
              </a:rPr>
              <a:t>Zum Abschluss: Seien Sie herzlich eingeladen in meine XING Gruppe, bei der Kontakt gehalten werden kann, Fragen diskutiert und Sie auf dem Laufenden gehalten werden.</a:t>
            </a:r>
          </a:p>
        </p:txBody>
      </p:sp>
      <p:sp>
        <p:nvSpPr>
          <p:cNvPr id="194565" name="Textfeld 1">
            <a:extLst>
              <a:ext uri="{FF2B5EF4-FFF2-40B4-BE49-F238E27FC236}">
                <a16:creationId xmlns:a16="http://schemas.microsoft.com/office/drawing/2014/main" id="{F26C247E-02E7-A348-9B41-F962E1462950}"/>
              </a:ext>
            </a:extLst>
          </p:cNvPr>
          <p:cNvSpPr txBox="1">
            <a:spLocks noChangeArrowheads="1"/>
          </p:cNvSpPr>
          <p:nvPr/>
        </p:nvSpPr>
        <p:spPr bwMode="auto">
          <a:xfrm>
            <a:off x="1835150" y="5476875"/>
            <a:ext cx="594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r>
              <a:rPr lang="de-DE" altLang="de-DE"/>
              <a:t>       </a:t>
            </a:r>
            <a:r>
              <a:rPr lang="de-DE" altLang="de-DE" b="1"/>
              <a:t>www.linkedin.com/in/dr-benjamin-webel</a:t>
            </a:r>
          </a:p>
        </p:txBody>
      </p:sp>
      <p:sp>
        <p:nvSpPr>
          <p:cNvPr id="194566" name="Textfeld 3">
            <a:extLst>
              <a:ext uri="{FF2B5EF4-FFF2-40B4-BE49-F238E27FC236}">
                <a16:creationId xmlns:a16="http://schemas.microsoft.com/office/drawing/2014/main" id="{13120C3B-AE6C-EF4E-B18B-AAD3892C9F77}"/>
              </a:ext>
            </a:extLst>
          </p:cNvPr>
          <p:cNvSpPr txBox="1">
            <a:spLocks noChangeArrowheads="1"/>
          </p:cNvSpPr>
          <p:nvPr/>
        </p:nvSpPr>
        <p:spPr bwMode="auto">
          <a:xfrm>
            <a:off x="1692275" y="5014913"/>
            <a:ext cx="5543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r>
              <a:rPr lang="de-DE" altLang="de-DE"/>
              <a:t>oder auch bei LinkedIn mit mir in Kontakt zu bleiben unter: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984F562-A2CA-A74D-9914-32285637691F}"/>
              </a:ext>
            </a:extLst>
          </p:cNvPr>
          <p:cNvSpPr>
            <a:spLocks noGrp="1"/>
          </p:cNvSpPr>
          <p:nvPr>
            <p:ph sz="quarter" idx="1"/>
          </p:nvPr>
        </p:nvSpPr>
        <p:spPr>
          <a:xfrm>
            <a:off x="914400" y="765175"/>
            <a:ext cx="7772400" cy="5254625"/>
          </a:xfrm>
        </p:spPr>
        <p:txBody>
          <a:bodyPr/>
          <a:lstStyle/>
          <a:p>
            <a:pPr marL="0" indent="0">
              <a:buFont typeface="Wingdings 2" pitchFamily="2" charset="2"/>
              <a:buNone/>
              <a:defRPr/>
            </a:pPr>
            <a:r>
              <a:rPr lang="de-DE" sz="1400" b="1" dirty="0">
                <a:latin typeface="Arial" panose="020B0604020202020204" pitchFamily="34" charset="0"/>
                <a:cs typeface="Arial" panose="020B0604020202020204" pitchFamily="34" charset="0"/>
              </a:rPr>
              <a:t>Empfehlungen der ESUG Evaluation S. 139:</a:t>
            </a:r>
          </a:p>
          <a:p>
            <a:pPr>
              <a:defRPr/>
            </a:pPr>
            <a:r>
              <a:rPr lang="de-DE" sz="1400" i="1" dirty="0">
                <a:latin typeface="Arial" panose="020B0604020202020204" pitchFamily="34" charset="0"/>
                <a:cs typeface="Arial" panose="020B0604020202020204" pitchFamily="34" charset="0"/>
              </a:rPr>
              <a:t>Bei der Umsetzung der Richtlinie kann der Gesetzgeber je nach Gestalt einer endgültigen Richtlinie entweder das </a:t>
            </a:r>
            <a:r>
              <a:rPr lang="de-DE" sz="1400" i="1" dirty="0" err="1">
                <a:latin typeface="Arial" panose="020B0604020202020204" pitchFamily="34" charset="0"/>
                <a:cs typeface="Arial" panose="020B0604020202020204" pitchFamily="34" charset="0"/>
              </a:rPr>
              <a:t>vorinsolvenzliche</a:t>
            </a:r>
            <a:r>
              <a:rPr lang="de-DE" sz="1400" i="1" dirty="0">
                <a:latin typeface="Arial" panose="020B0604020202020204" pitchFamily="34" charset="0"/>
                <a:cs typeface="Arial" panose="020B0604020202020204" pitchFamily="34" charset="0"/>
              </a:rPr>
              <a:t> Sanierungsverfahren schlank halten und als zusätzliche Option anbieten, oder aber den Anlass nutzen und das </a:t>
            </a:r>
            <a:r>
              <a:rPr lang="de-DE" sz="1400" i="1" dirty="0" err="1">
                <a:latin typeface="Arial" panose="020B0604020202020204" pitchFamily="34" charset="0"/>
                <a:cs typeface="Arial" panose="020B0604020202020204" pitchFamily="34" charset="0"/>
              </a:rPr>
              <a:t>vorinsolvenzliche</a:t>
            </a:r>
            <a:r>
              <a:rPr lang="de-DE" sz="1400" i="1" dirty="0">
                <a:latin typeface="Arial" panose="020B0604020202020204" pitchFamily="34" charset="0"/>
                <a:cs typeface="Arial" panose="020B0604020202020204" pitchFamily="34" charset="0"/>
              </a:rPr>
              <a:t> Verfahren mit den ESUG-Verfahren zu einem einheitlichen Ansatz (Restrukturierung in Eigenverwaltung) verzahnen. </a:t>
            </a:r>
          </a:p>
          <a:p>
            <a:pPr>
              <a:defRPr/>
            </a:pPr>
            <a:r>
              <a:rPr lang="de-DE" altLang="de-DE" sz="1400" i="1" dirty="0">
                <a:latin typeface="Arial" panose="020B0604020202020204" pitchFamily="34" charset="0"/>
                <a:cs typeface="Arial" panose="020B0604020202020204" pitchFamily="34" charset="0"/>
              </a:rPr>
              <a:t>Letzteres wäre von der Richtlinie weder gefordert noch gewünscht und würde das deutsche Insolvenzrecht in stärkerem Maße umgestalten als die erstgenannte Umsetzungsoption. Auch bestünde die Gefahr einer Entwertung der Sanierung im Regelinsolvenzverfahren, vor allem aber der Infektion der neuen Restrukturierungsoption mit dem Stigma der Insolvenz.</a:t>
            </a:r>
          </a:p>
          <a:p>
            <a:r>
              <a:rPr lang="de-DE" altLang="de-DE" sz="1400" i="1" dirty="0">
                <a:latin typeface="Arial" panose="020B0604020202020204" pitchFamily="34" charset="0"/>
                <a:cs typeface="Arial" panose="020B0604020202020204" pitchFamily="34" charset="0"/>
              </a:rPr>
              <a:t> Daher empfiehlt es sich, jedes </a:t>
            </a:r>
            <a:r>
              <a:rPr lang="de-DE" altLang="de-DE" sz="1400" i="1" dirty="0" err="1">
                <a:latin typeface="Arial" panose="020B0604020202020204" pitchFamily="34" charset="0"/>
                <a:cs typeface="Arial" panose="020B0604020202020204" pitchFamily="34" charset="0"/>
              </a:rPr>
              <a:t>vorinsolvenzliche</a:t>
            </a:r>
            <a:r>
              <a:rPr lang="de-DE" altLang="de-DE" sz="1400" i="1" dirty="0">
                <a:latin typeface="Arial" panose="020B0604020202020204" pitchFamily="34" charset="0"/>
                <a:cs typeface="Arial" panose="020B0604020202020204" pitchFamily="34" charset="0"/>
              </a:rPr>
              <a:t> Sanierungsverfahren nur als eigenständige Option anzubieten, die folgerichtig auf das </a:t>
            </a:r>
            <a:r>
              <a:rPr lang="de-DE" altLang="de-DE" sz="1400" i="1" dirty="0" err="1">
                <a:latin typeface="Arial" panose="020B0604020202020204" pitchFamily="34" charset="0"/>
                <a:cs typeface="Arial" panose="020B0604020202020204" pitchFamily="34" charset="0"/>
              </a:rPr>
              <a:t>vorinsolvenzliche</a:t>
            </a:r>
            <a:r>
              <a:rPr lang="de-DE" altLang="de-DE" sz="1400" i="1" dirty="0">
                <a:latin typeface="Arial" panose="020B0604020202020204" pitchFamily="34" charset="0"/>
                <a:cs typeface="Arial" panose="020B0604020202020204" pitchFamily="34" charset="0"/>
              </a:rPr>
              <a:t> Stadium beschränkt ist. </a:t>
            </a:r>
          </a:p>
          <a:p>
            <a:r>
              <a:rPr lang="de-DE" altLang="de-DE" sz="1400" i="1" dirty="0">
                <a:latin typeface="Arial" panose="020B0604020202020204" pitchFamily="34" charset="0"/>
                <a:cs typeface="Arial" panose="020B0604020202020204" pitchFamily="34" charset="0"/>
              </a:rPr>
              <a:t>Dabei muss in der Umsetzung der Richtlinie darauf geachtet werden, dass insolvenzreife Schuldner Handlungsoptionen im präventiven Restrukturierungsrahmen nicht missbräuchlich in Anspruch nehmen können. Idealerweise sind die Verfahrensarten daher schon von der Anreizwirkung her klar voneinander zu trennen. </a:t>
            </a:r>
          </a:p>
          <a:p>
            <a:r>
              <a:rPr lang="de-DE" altLang="de-DE" sz="1400" i="1" dirty="0">
                <a:latin typeface="Arial" panose="020B0604020202020204" pitchFamily="34" charset="0"/>
                <a:cs typeface="Arial" panose="020B0604020202020204" pitchFamily="34" charset="0"/>
              </a:rPr>
              <a:t>Der volle „Instrumentenkasten“ des Insolvenzverfahrens (z.B. Wahlrecht bei gegenseitigen Verträgen, Insolvenzgeld) sollte daher nicht schon im </a:t>
            </a:r>
            <a:r>
              <a:rPr lang="de-DE" altLang="de-DE" sz="1400" i="1" dirty="0" err="1">
                <a:latin typeface="Arial" panose="020B0604020202020204" pitchFamily="34" charset="0"/>
                <a:cs typeface="Arial" panose="020B0604020202020204" pitchFamily="34" charset="0"/>
              </a:rPr>
              <a:t>vorinsolvenzlichen</a:t>
            </a:r>
            <a:r>
              <a:rPr lang="de-DE" altLang="de-DE" sz="1400" i="1" dirty="0">
                <a:latin typeface="Arial" panose="020B0604020202020204" pitchFamily="34" charset="0"/>
                <a:cs typeface="Arial" panose="020B0604020202020204" pitchFamily="34" charset="0"/>
              </a:rPr>
              <a:t> Sanierungsverfahren zur Verfügung stehen. Hierzu müssen Schuldner die Eigenverwaltung in einem Gesamtverfahren oder eine Sanierung im Regelverfahren anstreben. Die Eigenverwaltung sollte dabei klar an das Sanierungsziel gekoppelt werden (…)).</a:t>
            </a:r>
            <a:endParaRPr lang="de-DE" altLang="de-DE" sz="1400" dirty="0">
              <a:latin typeface="Arial" panose="020B0604020202020204" pitchFamily="34" charset="0"/>
              <a:cs typeface="Arial" panose="020B0604020202020204" pitchFamily="34" charset="0"/>
            </a:endParaRPr>
          </a:p>
          <a:p>
            <a:endParaRPr lang="de-DE" altLang="de-DE" sz="1400" dirty="0">
              <a:latin typeface="Arial" panose="020B0604020202020204" pitchFamily="34" charset="0"/>
              <a:cs typeface="Arial" panose="020B0604020202020204" pitchFamily="34" charset="0"/>
            </a:endParaRPr>
          </a:p>
          <a:p>
            <a:pPr>
              <a:defRPr/>
            </a:pPr>
            <a:endParaRPr lang="de-DE" altLang="de-DE" sz="1400" dirty="0">
              <a:latin typeface="Arial" panose="020B0604020202020204" pitchFamily="34" charset="0"/>
              <a:cs typeface="Arial" panose="020B0604020202020204" pitchFamily="34" charset="0"/>
            </a:endParaRPr>
          </a:p>
          <a:p>
            <a:pPr>
              <a:defRPr/>
            </a:pPr>
            <a:endParaRPr lang="de-DE" sz="1400" dirty="0">
              <a:latin typeface="Arial" panose="020B0604020202020204" pitchFamily="34" charset="0"/>
              <a:cs typeface="Arial" panose="020B0604020202020204" pitchFamily="34" charset="0"/>
            </a:endParaRPr>
          </a:p>
          <a:p>
            <a:pPr>
              <a:defRPr/>
            </a:pPr>
            <a:endParaRPr lang="de-DE" dirty="0"/>
          </a:p>
          <a:p>
            <a:pPr marL="0" indent="0">
              <a:buFont typeface="Wingdings 2" pitchFamily="2" charset="2"/>
              <a:buNone/>
              <a:defRPr/>
            </a:pPr>
            <a:endParaRPr lang="de-DE" dirty="0"/>
          </a:p>
        </p:txBody>
      </p:sp>
      <p:sp>
        <p:nvSpPr>
          <p:cNvPr id="3" name="Fußzeilenplatzhalter 2">
            <a:extLst>
              <a:ext uri="{FF2B5EF4-FFF2-40B4-BE49-F238E27FC236}">
                <a16:creationId xmlns:a16="http://schemas.microsoft.com/office/drawing/2014/main" id="{F2E31C8E-09B9-614E-8B3A-CB35AB6B5CCC}"/>
              </a:ext>
            </a:extLst>
          </p:cNvPr>
          <p:cNvSpPr>
            <a:spLocks noGrp="1"/>
          </p:cNvSpPr>
          <p:nvPr>
            <p:ph type="ftr" sz="quarter" idx="11"/>
          </p:nvPr>
        </p:nvSpPr>
        <p:spPr/>
        <p:txBody>
          <a:bodyPr/>
          <a:lstStyle/>
          <a:p>
            <a:pPr>
              <a:defRPr/>
            </a:pPr>
            <a:r>
              <a:rPr lang="de-DE"/>
              <a:t>Dr.iur. Webel</a:t>
            </a:r>
          </a:p>
        </p:txBody>
      </p:sp>
      <p:sp>
        <p:nvSpPr>
          <p:cNvPr id="23555" name="Foliennummernplatzhalter 3">
            <a:extLst>
              <a:ext uri="{FF2B5EF4-FFF2-40B4-BE49-F238E27FC236}">
                <a16:creationId xmlns:a16="http://schemas.microsoft.com/office/drawing/2014/main" id="{8870538E-877C-144B-8DA8-140083DDCE3C}"/>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fld id="{57762716-037D-A140-AA4C-3051F265C060}" type="slidenum">
              <a:rPr lang="de-DE" altLang="de-DE" smtClean="0">
                <a:solidFill>
                  <a:srgbClr val="FFFFFF"/>
                </a:solidFill>
                <a:latin typeface="Franklin Gothic Book" panose="020B0503020102020204" pitchFamily="34" charset="0"/>
              </a:rPr>
              <a:pPr/>
              <a:t>3</a:t>
            </a:fld>
            <a:endParaRPr lang="de-DE" altLang="de-DE">
              <a:solidFill>
                <a:srgbClr val="FFFFFF"/>
              </a:solidFill>
              <a:latin typeface="Franklin Gothic Book" panose="020B05030201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0D5A2B67-A223-144D-90DF-5BF8F390B1F5}"/>
              </a:ext>
            </a:extLst>
          </p:cNvPr>
          <p:cNvSpPr>
            <a:spLocks noGrp="1"/>
          </p:cNvSpPr>
          <p:nvPr>
            <p:ph type="ftr" sz="quarter" idx="11"/>
          </p:nvPr>
        </p:nvSpPr>
        <p:spPr/>
        <p:txBody>
          <a:bodyPr/>
          <a:lstStyle/>
          <a:p>
            <a:pPr>
              <a:defRPr/>
            </a:pPr>
            <a:r>
              <a:rPr lang="de-DE"/>
              <a:t>Dr.iur. Webel</a:t>
            </a:r>
          </a:p>
        </p:txBody>
      </p:sp>
      <p:sp>
        <p:nvSpPr>
          <p:cNvPr id="27650" name="Foliennummernplatzhalter 3">
            <a:extLst>
              <a:ext uri="{FF2B5EF4-FFF2-40B4-BE49-F238E27FC236}">
                <a16:creationId xmlns:a16="http://schemas.microsoft.com/office/drawing/2014/main" id="{7A13E23C-5D01-C140-8324-CCDD0ED1A7FE}"/>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fld id="{B77F242C-6288-F14B-870E-96866DD3C7AB}" type="slidenum">
              <a:rPr lang="de-DE" altLang="de-DE" smtClean="0">
                <a:solidFill>
                  <a:srgbClr val="FFFFFF"/>
                </a:solidFill>
                <a:latin typeface="Franklin Gothic Book" panose="020B0503020102020204" pitchFamily="34" charset="0"/>
              </a:rPr>
              <a:pPr/>
              <a:t>4</a:t>
            </a:fld>
            <a:endParaRPr lang="de-DE" altLang="de-DE">
              <a:solidFill>
                <a:srgbClr val="FFFFFF"/>
              </a:solidFill>
              <a:latin typeface="Franklin Gothic Book" panose="020B0503020102020204" pitchFamily="34" charset="0"/>
            </a:endParaRPr>
          </a:p>
        </p:txBody>
      </p:sp>
      <p:pic>
        <p:nvPicPr>
          <p:cNvPr id="27651" name="Inhaltsplatzhalter 8" descr="Ein Bild, das Person, Mann, drinnen, suchend enthält.&#10;&#10;Automatisch generierte Beschreibung">
            <a:extLst>
              <a:ext uri="{FF2B5EF4-FFF2-40B4-BE49-F238E27FC236}">
                <a16:creationId xmlns:a16="http://schemas.microsoft.com/office/drawing/2014/main" id="{CFB081C3-C700-D045-A326-3C10EFD9C09C}"/>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87450" y="404813"/>
            <a:ext cx="6040438" cy="4752975"/>
          </a:xfrm>
        </p:spPr>
      </p:pic>
      <p:sp>
        <p:nvSpPr>
          <p:cNvPr id="27652" name="Textfeld 9">
            <a:extLst>
              <a:ext uri="{FF2B5EF4-FFF2-40B4-BE49-F238E27FC236}">
                <a16:creationId xmlns:a16="http://schemas.microsoft.com/office/drawing/2014/main" id="{11657CC0-8741-9447-8A05-499BE9F7F774}"/>
              </a:ext>
            </a:extLst>
          </p:cNvPr>
          <p:cNvSpPr txBox="1">
            <a:spLocks noChangeArrowheads="1"/>
          </p:cNvSpPr>
          <p:nvPr/>
        </p:nvSpPr>
        <p:spPr bwMode="auto">
          <a:xfrm>
            <a:off x="1692275" y="5300663"/>
            <a:ext cx="5535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r>
              <a:rPr lang="de-DE" altLang="de-DE" sz="900" dirty="0"/>
              <a:t>Quelle: https://</a:t>
            </a:r>
            <a:r>
              <a:rPr lang="de-DE" altLang="de-DE" sz="900" dirty="0" err="1"/>
              <a:t>www.welt.de</a:t>
            </a:r>
            <a:r>
              <a:rPr lang="de-DE" altLang="de-DE" sz="900" dirty="0"/>
              <a:t>/</a:t>
            </a:r>
            <a:r>
              <a:rPr lang="de-DE" altLang="de-DE" sz="900" dirty="0" err="1"/>
              <a:t>print</a:t>
            </a:r>
            <a:r>
              <a:rPr lang="de-DE" altLang="de-DE" sz="900" dirty="0"/>
              <a:t>/</a:t>
            </a:r>
            <a:r>
              <a:rPr lang="de-DE" altLang="de-DE" sz="900" dirty="0" err="1"/>
              <a:t>die_welt</a:t>
            </a:r>
            <a:r>
              <a:rPr lang="de-DE" altLang="de-DE" sz="900" dirty="0"/>
              <a:t>/</a:t>
            </a:r>
            <a:r>
              <a:rPr lang="de-DE" altLang="de-DE" sz="900" dirty="0" err="1"/>
              <a:t>wirtschaft</a:t>
            </a:r>
            <a:r>
              <a:rPr lang="de-DE" altLang="de-DE" sz="900" dirty="0"/>
              <a:t>/article207623191/Beunruhigende-Zahlen-die-auf-eine-Pleitewelle-</a:t>
            </a:r>
            <a:r>
              <a:rPr lang="de-DE" altLang="de-DE" sz="900" dirty="0" err="1"/>
              <a:t>hindeuten.html</a:t>
            </a:r>
            <a:endParaRPr lang="de-DE" altLang="de-DE"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Inhaltsplatzhalter 5" descr="Ein Bild, das Person, Schlips, drinnen, Kleidung enthält.&#10;&#10;Automatisch generierte Beschreibung">
            <a:extLst>
              <a:ext uri="{FF2B5EF4-FFF2-40B4-BE49-F238E27FC236}">
                <a16:creationId xmlns:a16="http://schemas.microsoft.com/office/drawing/2014/main" id="{9283C9D3-6999-C046-B8B0-6CF19EB9CAAC}"/>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195513" y="1747838"/>
            <a:ext cx="5143500" cy="3362325"/>
          </a:xfrm>
        </p:spPr>
      </p:pic>
      <p:sp>
        <p:nvSpPr>
          <p:cNvPr id="3" name="Fußzeilenplatzhalter 2">
            <a:extLst>
              <a:ext uri="{FF2B5EF4-FFF2-40B4-BE49-F238E27FC236}">
                <a16:creationId xmlns:a16="http://schemas.microsoft.com/office/drawing/2014/main" id="{C29B0B09-30C6-D749-A9DC-7E5E3984FDEF}"/>
              </a:ext>
            </a:extLst>
          </p:cNvPr>
          <p:cNvSpPr>
            <a:spLocks noGrp="1"/>
          </p:cNvSpPr>
          <p:nvPr>
            <p:ph type="ftr" sz="quarter" idx="11"/>
          </p:nvPr>
        </p:nvSpPr>
        <p:spPr/>
        <p:txBody>
          <a:bodyPr/>
          <a:lstStyle/>
          <a:p>
            <a:pPr>
              <a:defRPr/>
            </a:pPr>
            <a:r>
              <a:rPr lang="de-DE"/>
              <a:t>Dr.iur. Webel</a:t>
            </a:r>
          </a:p>
        </p:txBody>
      </p:sp>
      <p:sp>
        <p:nvSpPr>
          <p:cNvPr id="56323" name="Foliennummernplatzhalter 3">
            <a:extLst>
              <a:ext uri="{FF2B5EF4-FFF2-40B4-BE49-F238E27FC236}">
                <a16:creationId xmlns:a16="http://schemas.microsoft.com/office/drawing/2014/main" id="{93025662-7E42-034F-BDD0-19C1126D9844}"/>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erpetua" panose="02020502060401020303" pitchFamily="18" charset="77"/>
                <a:cs typeface="Arial" panose="020B0604020202020204" pitchFamily="34" charset="0"/>
              </a:defRPr>
            </a:lvl1pPr>
            <a:lvl2pPr marL="557213" indent="-214313">
              <a:defRPr>
                <a:solidFill>
                  <a:schemeClr val="tx1"/>
                </a:solidFill>
                <a:latin typeface="Perpetua" panose="02020502060401020303" pitchFamily="18" charset="77"/>
                <a:cs typeface="Arial" panose="020B0604020202020204" pitchFamily="34" charset="0"/>
              </a:defRPr>
            </a:lvl2pPr>
            <a:lvl3pPr marL="857250" indent="-171450">
              <a:defRPr>
                <a:solidFill>
                  <a:schemeClr val="tx1"/>
                </a:solidFill>
                <a:latin typeface="Perpetua" panose="02020502060401020303" pitchFamily="18" charset="77"/>
                <a:cs typeface="Arial" panose="020B0604020202020204" pitchFamily="34" charset="0"/>
              </a:defRPr>
            </a:lvl3pPr>
            <a:lvl4pPr marL="1200150" indent="-171450">
              <a:defRPr>
                <a:solidFill>
                  <a:schemeClr val="tx1"/>
                </a:solidFill>
                <a:latin typeface="Perpetua" panose="02020502060401020303" pitchFamily="18" charset="77"/>
                <a:cs typeface="Arial" panose="020B0604020202020204" pitchFamily="34" charset="0"/>
              </a:defRPr>
            </a:lvl4pPr>
            <a:lvl5pPr marL="1543050" indent="-171450">
              <a:defRPr>
                <a:solidFill>
                  <a:schemeClr val="tx1"/>
                </a:solidFill>
                <a:latin typeface="Perpetua" panose="02020502060401020303" pitchFamily="18" charset="77"/>
                <a:cs typeface="Arial" panose="020B0604020202020204" pitchFamily="34" charset="0"/>
              </a:defRPr>
            </a:lvl5pPr>
            <a:lvl6pPr marL="1885950" indent="-17145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228850" indent="-17145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2571750" indent="-17145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2914650" indent="-17145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fld id="{3F5A862A-A22B-DB4E-B601-6F66078D3C71}" type="slidenum">
              <a:rPr lang="de-DE" altLang="de-DE" smtClean="0">
                <a:solidFill>
                  <a:srgbClr val="FFFFFF"/>
                </a:solidFill>
                <a:latin typeface="Franklin Gothic Book" panose="020B0503020102020204" pitchFamily="34" charset="0"/>
              </a:rPr>
              <a:pPr/>
              <a:t>5</a:t>
            </a:fld>
            <a:endParaRPr lang="de-DE" altLang="de-DE">
              <a:solidFill>
                <a:srgbClr val="FFFFFF"/>
              </a:solidFill>
              <a:latin typeface="Franklin Gothic Book" panose="020B0503020102020204" pitchFamily="34" charset="0"/>
            </a:endParaRPr>
          </a:p>
        </p:txBody>
      </p:sp>
      <p:sp>
        <p:nvSpPr>
          <p:cNvPr id="56324" name="Textfeld 6">
            <a:extLst>
              <a:ext uri="{FF2B5EF4-FFF2-40B4-BE49-F238E27FC236}">
                <a16:creationId xmlns:a16="http://schemas.microsoft.com/office/drawing/2014/main" id="{8965EAD8-BC88-0941-9C98-226AEF53EDC7}"/>
              </a:ext>
            </a:extLst>
          </p:cNvPr>
          <p:cNvSpPr txBox="1">
            <a:spLocks noChangeArrowheads="1"/>
          </p:cNvSpPr>
          <p:nvPr/>
        </p:nvSpPr>
        <p:spPr bwMode="auto">
          <a:xfrm>
            <a:off x="827585" y="4789886"/>
            <a:ext cx="1246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r>
              <a:rPr lang="de-DE" altLang="de-DE" dirty="0"/>
              <a:t>Quelle:</a:t>
            </a:r>
          </a:p>
        </p:txBody>
      </p:sp>
    </p:spTree>
    <p:extLst>
      <p:ext uri="{BB962C8B-B14F-4D97-AF65-F5344CB8AC3E}">
        <p14:creationId xmlns:p14="http://schemas.microsoft.com/office/powerpoint/2010/main" val="377494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0F9A3EC6-8698-A74D-8FBE-9A47BD3C196E}"/>
              </a:ext>
            </a:extLst>
          </p:cNvPr>
          <p:cNvSpPr>
            <a:spLocks noGrp="1"/>
          </p:cNvSpPr>
          <p:nvPr>
            <p:ph type="ftr" sz="quarter" idx="11"/>
          </p:nvPr>
        </p:nvSpPr>
        <p:spPr/>
        <p:txBody>
          <a:bodyPr/>
          <a:lstStyle/>
          <a:p>
            <a:pPr>
              <a:defRPr/>
            </a:pPr>
            <a:r>
              <a:rPr lang="de-DE"/>
              <a:t>Dr.iur. Webel</a:t>
            </a:r>
            <a:endParaRPr lang="de-DE" dirty="0"/>
          </a:p>
        </p:txBody>
      </p:sp>
      <p:sp>
        <p:nvSpPr>
          <p:cNvPr id="28674" name="Foliennummernplatzhalter 3">
            <a:extLst>
              <a:ext uri="{FF2B5EF4-FFF2-40B4-BE49-F238E27FC236}">
                <a16:creationId xmlns:a16="http://schemas.microsoft.com/office/drawing/2014/main" id="{97C9EF38-772D-2542-ADCE-A383661DEDA4}"/>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fld id="{F29430B6-A053-7144-88C9-B5ADA6529557}" type="slidenum">
              <a:rPr lang="de-DE" altLang="de-DE" smtClean="0">
                <a:solidFill>
                  <a:srgbClr val="FFFFFF"/>
                </a:solidFill>
                <a:latin typeface="Franklin Gothic Book" panose="020B0503020102020204" pitchFamily="34" charset="0"/>
              </a:rPr>
              <a:pPr/>
              <a:t>6</a:t>
            </a:fld>
            <a:endParaRPr lang="de-DE" altLang="de-DE">
              <a:solidFill>
                <a:srgbClr val="FFFFFF"/>
              </a:solidFill>
              <a:latin typeface="Franklin Gothic Book" panose="020B0503020102020204" pitchFamily="34" charset="0"/>
            </a:endParaRPr>
          </a:p>
        </p:txBody>
      </p:sp>
      <p:pic>
        <p:nvPicPr>
          <p:cNvPr id="28675" name="Inhaltsplatzhalter 8" descr="Ein Bild, das Gebäude, Mann, rot, Tisch enthält.&#10;&#10;Automatisch generierte Beschreibung">
            <a:extLst>
              <a:ext uri="{FF2B5EF4-FFF2-40B4-BE49-F238E27FC236}">
                <a16:creationId xmlns:a16="http://schemas.microsoft.com/office/drawing/2014/main" id="{D062E3B3-14E4-7643-84E1-FCB2A2185517}"/>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403350" y="333375"/>
            <a:ext cx="6665913" cy="5254625"/>
          </a:xfrm>
        </p:spPr>
      </p:pic>
      <p:sp>
        <p:nvSpPr>
          <p:cNvPr id="28676" name="Textfeld 9">
            <a:extLst>
              <a:ext uri="{FF2B5EF4-FFF2-40B4-BE49-F238E27FC236}">
                <a16:creationId xmlns:a16="http://schemas.microsoft.com/office/drawing/2014/main" id="{6C4403CF-EA0A-A24F-A27C-D73AB63B945D}"/>
              </a:ext>
            </a:extLst>
          </p:cNvPr>
          <p:cNvSpPr txBox="1">
            <a:spLocks noChangeArrowheads="1"/>
          </p:cNvSpPr>
          <p:nvPr/>
        </p:nvSpPr>
        <p:spPr bwMode="auto">
          <a:xfrm>
            <a:off x="1692275" y="5694363"/>
            <a:ext cx="5400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r>
              <a:rPr lang="de-DE" altLang="de-DE" sz="800" dirty="0">
                <a:latin typeface="Arial" panose="020B0604020202020204" pitchFamily="34" charset="0"/>
              </a:rPr>
              <a:t>https://</a:t>
            </a:r>
            <a:r>
              <a:rPr lang="de-DE" altLang="de-DE" sz="800" dirty="0" err="1">
                <a:latin typeface="Arial" panose="020B0604020202020204" pitchFamily="34" charset="0"/>
              </a:rPr>
              <a:t>www.handelsblatt.com</a:t>
            </a:r>
            <a:r>
              <a:rPr lang="de-DE" altLang="de-DE" sz="800" dirty="0">
                <a:latin typeface="Arial" panose="020B0604020202020204" pitchFamily="34" charset="0"/>
              </a:rPr>
              <a:t>/</a:t>
            </a:r>
            <a:r>
              <a:rPr lang="de-DE" altLang="de-DE" sz="800" dirty="0" err="1">
                <a:latin typeface="Arial" panose="020B0604020202020204" pitchFamily="34" charset="0"/>
              </a:rPr>
              <a:t>politik</a:t>
            </a:r>
            <a:r>
              <a:rPr lang="de-DE" altLang="de-DE" sz="800" dirty="0">
                <a:latin typeface="Arial" panose="020B0604020202020204" pitchFamily="34" charset="0"/>
              </a:rPr>
              <a:t>/</a:t>
            </a:r>
            <a:r>
              <a:rPr lang="de-DE" altLang="de-DE" sz="800" dirty="0" err="1">
                <a:latin typeface="Arial" panose="020B0604020202020204" pitchFamily="34" charset="0"/>
              </a:rPr>
              <a:t>deutschland</a:t>
            </a:r>
            <a:r>
              <a:rPr lang="de-DE" altLang="de-DE" sz="800" dirty="0">
                <a:latin typeface="Arial" panose="020B0604020202020204" pitchFamily="34" charset="0"/>
              </a:rPr>
              <a:t>/insolvenzen-nach-corona-planlos-in-die-pleitewelle-justizministerium-in-der-kritik-/25847352.html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Inhaltsplatzhalter 1">
            <a:extLst>
              <a:ext uri="{FF2B5EF4-FFF2-40B4-BE49-F238E27FC236}">
                <a16:creationId xmlns:a16="http://schemas.microsoft.com/office/drawing/2014/main" id="{233F6135-2869-3E46-A1D7-C45D44B39522}"/>
              </a:ext>
            </a:extLst>
          </p:cNvPr>
          <p:cNvSpPr>
            <a:spLocks noGrp="1"/>
          </p:cNvSpPr>
          <p:nvPr>
            <p:ph sz="quarter" idx="1"/>
          </p:nvPr>
        </p:nvSpPr>
        <p:spPr>
          <a:xfrm>
            <a:off x="914400" y="765175"/>
            <a:ext cx="7772400" cy="5254625"/>
          </a:xfrm>
        </p:spPr>
        <p:txBody>
          <a:bodyPr/>
          <a:lstStyle/>
          <a:p>
            <a:pPr marL="0" indent="0">
              <a:buFont typeface="Wingdings 2" pitchFamily="2" charset="2"/>
              <a:buNone/>
            </a:pPr>
            <a:endParaRPr lang="de-DE" altLang="de-DE"/>
          </a:p>
          <a:p>
            <a:pPr marL="0" indent="0">
              <a:buFont typeface="Wingdings 2" pitchFamily="2" charset="2"/>
              <a:buNone/>
            </a:pPr>
            <a:endParaRPr lang="de-DE" altLang="de-DE"/>
          </a:p>
          <a:p>
            <a:pPr marL="0" indent="0">
              <a:buFont typeface="Wingdings 2" pitchFamily="2" charset="2"/>
              <a:buNone/>
            </a:pPr>
            <a:endParaRPr lang="de-DE" altLang="de-DE"/>
          </a:p>
          <a:p>
            <a:pPr marL="0" indent="0">
              <a:buFont typeface="Wingdings 2" pitchFamily="2" charset="2"/>
              <a:buNone/>
            </a:pPr>
            <a:endParaRPr lang="de-DE" altLang="de-DE"/>
          </a:p>
          <a:p>
            <a:pPr marL="0" indent="0" algn="ctr">
              <a:buFont typeface="Wingdings 2" pitchFamily="2" charset="2"/>
              <a:buNone/>
            </a:pPr>
            <a:r>
              <a:rPr lang="de-DE" altLang="de-DE" b="1">
                <a:latin typeface="Arial" panose="020B0604020202020204" pitchFamily="34" charset="0"/>
                <a:cs typeface="Arial" panose="020B0604020202020204" pitchFamily="34" charset="0"/>
              </a:rPr>
              <a:t>Und was wurde jetzt daraus gemacht?</a:t>
            </a:r>
          </a:p>
        </p:txBody>
      </p:sp>
      <p:sp>
        <p:nvSpPr>
          <p:cNvPr id="3" name="Fußzeilenplatzhalter 2">
            <a:extLst>
              <a:ext uri="{FF2B5EF4-FFF2-40B4-BE49-F238E27FC236}">
                <a16:creationId xmlns:a16="http://schemas.microsoft.com/office/drawing/2014/main" id="{B5DE0B0D-091B-4C40-ABA7-8A0B26F3C2CE}"/>
              </a:ext>
            </a:extLst>
          </p:cNvPr>
          <p:cNvSpPr>
            <a:spLocks noGrp="1"/>
          </p:cNvSpPr>
          <p:nvPr>
            <p:ph type="ftr" sz="quarter" idx="11"/>
          </p:nvPr>
        </p:nvSpPr>
        <p:spPr/>
        <p:txBody>
          <a:bodyPr/>
          <a:lstStyle/>
          <a:p>
            <a:pPr>
              <a:defRPr/>
            </a:pPr>
            <a:r>
              <a:rPr lang="de-DE"/>
              <a:t>Dr.iur. Webel</a:t>
            </a:r>
          </a:p>
        </p:txBody>
      </p:sp>
      <p:sp>
        <p:nvSpPr>
          <p:cNvPr id="29699" name="Foliennummernplatzhalter 3">
            <a:extLst>
              <a:ext uri="{FF2B5EF4-FFF2-40B4-BE49-F238E27FC236}">
                <a16:creationId xmlns:a16="http://schemas.microsoft.com/office/drawing/2014/main" id="{CE4D8594-E7F7-2F4D-87DF-E469C3621428}"/>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fld id="{F0959B6A-5827-AB4D-921E-205BFA84F061}" type="slidenum">
              <a:rPr lang="de-DE" altLang="de-DE" smtClean="0">
                <a:solidFill>
                  <a:srgbClr val="FFFFFF"/>
                </a:solidFill>
                <a:latin typeface="Franklin Gothic Book" panose="020B0503020102020204" pitchFamily="34" charset="0"/>
              </a:rPr>
              <a:pPr/>
              <a:t>7</a:t>
            </a:fld>
            <a:endParaRPr lang="de-DE" altLang="de-DE">
              <a:solidFill>
                <a:srgbClr val="FFFFFF"/>
              </a:solidFill>
              <a:latin typeface="Franklin Gothic Book" panose="020B05030201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Inhaltsplatzhalter 1">
            <a:extLst>
              <a:ext uri="{FF2B5EF4-FFF2-40B4-BE49-F238E27FC236}">
                <a16:creationId xmlns:a16="http://schemas.microsoft.com/office/drawing/2014/main" id="{FBCE84AD-AA31-B640-8632-B13F691255B9}"/>
              </a:ext>
            </a:extLst>
          </p:cNvPr>
          <p:cNvSpPr>
            <a:spLocks noGrp="1"/>
          </p:cNvSpPr>
          <p:nvPr>
            <p:ph sz="quarter" idx="1"/>
          </p:nvPr>
        </p:nvSpPr>
        <p:spPr>
          <a:xfrm>
            <a:off x="914400" y="765175"/>
            <a:ext cx="7772400" cy="5254625"/>
          </a:xfrm>
        </p:spPr>
        <p:txBody>
          <a:bodyPr/>
          <a:lstStyle/>
          <a:p>
            <a:pPr marL="0" indent="0" algn="ctr" eaLnBrk="1" hangingPunct="1">
              <a:lnSpc>
                <a:spcPct val="90000"/>
              </a:lnSpc>
              <a:spcBef>
                <a:spcPct val="20000"/>
              </a:spcBef>
              <a:buClrTx/>
              <a:buSzTx/>
              <a:buFont typeface="Wingdings 2" pitchFamily="2" charset="2"/>
              <a:buNone/>
            </a:pPr>
            <a:r>
              <a:rPr lang="de-DE" altLang="de-DE" sz="1800" b="1" u="sng" dirty="0">
                <a:solidFill>
                  <a:srgbClr val="000000"/>
                </a:solidFill>
                <a:latin typeface="Arial" panose="020B0604020202020204" pitchFamily="34" charset="0"/>
              </a:rPr>
              <a:t>Aufbau: </a:t>
            </a:r>
            <a:r>
              <a:rPr lang="de-DE" altLang="de-DE" sz="1800" b="1" u="sng" dirty="0" err="1">
                <a:solidFill>
                  <a:srgbClr val="000000"/>
                </a:solidFill>
                <a:latin typeface="Arial" panose="020B0604020202020204" pitchFamily="34" charset="0"/>
                <a:cs typeface="Calibri" panose="020F0502020204030204" pitchFamily="34" charset="0"/>
              </a:rPr>
              <a:t>StaRUG</a:t>
            </a:r>
            <a:r>
              <a:rPr lang="de-DE" altLang="de-DE" sz="1800" b="1" u="sng" dirty="0">
                <a:solidFill>
                  <a:srgbClr val="000000"/>
                </a:solidFill>
                <a:latin typeface="Arial" panose="020B0604020202020204" pitchFamily="34" charset="0"/>
                <a:cs typeface="Calibri" panose="020F0502020204030204" pitchFamily="34" charset="0"/>
              </a:rPr>
              <a:t>: Stabilisierungs- und Restrukturierungsrahmen</a:t>
            </a:r>
          </a:p>
          <a:p>
            <a:pPr marL="0" indent="0" algn="ctr" eaLnBrk="1" hangingPunct="1">
              <a:lnSpc>
                <a:spcPct val="90000"/>
              </a:lnSpc>
              <a:spcBef>
                <a:spcPct val="20000"/>
              </a:spcBef>
              <a:buClrTx/>
              <a:buSzTx/>
              <a:buFont typeface="Wingdings 2" pitchFamily="2" charset="2"/>
              <a:buNone/>
            </a:pPr>
            <a:endParaRPr lang="de-DE" altLang="de-DE" sz="1800" b="1" u="sng" dirty="0">
              <a:solidFill>
                <a:srgbClr val="000000"/>
              </a:solidFill>
              <a:latin typeface="Arial" panose="020B0604020202020204" pitchFamily="34" charset="0"/>
              <a:cs typeface="Calibri" panose="020F0502020204030204" pitchFamily="34" charset="0"/>
            </a:endParaRPr>
          </a:p>
          <a:p>
            <a:pPr marL="0" indent="0" eaLnBrk="1" hangingPunct="1">
              <a:lnSpc>
                <a:spcPct val="90000"/>
              </a:lnSpc>
              <a:spcBef>
                <a:spcPct val="20000"/>
              </a:spcBef>
              <a:buClrTx/>
              <a:buSzTx/>
            </a:pPr>
            <a:r>
              <a:rPr lang="de-DE" altLang="de-DE" sz="1800" dirty="0">
                <a:solidFill>
                  <a:srgbClr val="000000"/>
                </a:solidFill>
                <a:latin typeface="Arial" panose="020B0604020202020204" pitchFamily="34" charset="0"/>
                <a:cs typeface="Calibri" panose="020F0502020204030204" pitchFamily="34" charset="0"/>
              </a:rPr>
              <a:t>§§ 2 ff. </a:t>
            </a:r>
            <a:r>
              <a:rPr lang="de-DE" altLang="de-DE" sz="1800" dirty="0" err="1">
                <a:solidFill>
                  <a:srgbClr val="000000"/>
                </a:solidFill>
                <a:latin typeface="Arial" panose="020B0604020202020204" pitchFamily="34" charset="0"/>
                <a:cs typeface="Calibri" panose="020F0502020204030204" pitchFamily="34" charset="0"/>
              </a:rPr>
              <a:t>StaRUG</a:t>
            </a:r>
            <a:r>
              <a:rPr lang="de-DE" altLang="de-DE" sz="1800" dirty="0">
                <a:solidFill>
                  <a:srgbClr val="000000"/>
                </a:solidFill>
                <a:latin typeface="Arial" panose="020B0604020202020204" pitchFamily="34" charset="0"/>
                <a:cs typeface="Calibri" panose="020F0502020204030204" pitchFamily="34" charset="0"/>
              </a:rPr>
              <a:t> Restrukturierungsplan</a:t>
            </a:r>
          </a:p>
          <a:p>
            <a:pPr marL="0" indent="0" eaLnBrk="1" hangingPunct="1">
              <a:lnSpc>
                <a:spcPct val="90000"/>
              </a:lnSpc>
              <a:spcBef>
                <a:spcPct val="20000"/>
              </a:spcBef>
              <a:buClrTx/>
              <a:buSzTx/>
            </a:pPr>
            <a:r>
              <a:rPr lang="de-DE" altLang="de-DE" sz="1800" dirty="0">
                <a:solidFill>
                  <a:srgbClr val="000000"/>
                </a:solidFill>
                <a:latin typeface="Arial" panose="020B0604020202020204" pitchFamily="34" charset="0"/>
                <a:cs typeface="Calibri" panose="020F0502020204030204" pitchFamily="34" charset="0"/>
              </a:rPr>
              <a:t>§§ 29 ff. </a:t>
            </a:r>
            <a:r>
              <a:rPr lang="de-DE" altLang="de-DE" sz="1800" dirty="0" err="1">
                <a:solidFill>
                  <a:srgbClr val="000000"/>
                </a:solidFill>
                <a:latin typeface="Arial" panose="020B0604020202020204" pitchFamily="34" charset="0"/>
                <a:cs typeface="Calibri" panose="020F0502020204030204" pitchFamily="34" charset="0"/>
              </a:rPr>
              <a:t>StaRUG</a:t>
            </a:r>
            <a:r>
              <a:rPr lang="de-DE" altLang="de-DE" sz="1800" dirty="0">
                <a:solidFill>
                  <a:srgbClr val="000000"/>
                </a:solidFill>
                <a:latin typeface="Arial" panose="020B0604020202020204" pitchFamily="34" charset="0"/>
                <a:cs typeface="Calibri" panose="020F0502020204030204" pitchFamily="34" charset="0"/>
              </a:rPr>
              <a:t> Restrukturierungs- und Stabilisierungsinstrumente</a:t>
            </a:r>
          </a:p>
          <a:p>
            <a:pPr marL="0" indent="0" eaLnBrk="1" hangingPunct="1">
              <a:lnSpc>
                <a:spcPct val="90000"/>
              </a:lnSpc>
              <a:spcBef>
                <a:spcPct val="20000"/>
              </a:spcBef>
              <a:buClrTx/>
              <a:buSzTx/>
            </a:pPr>
            <a:r>
              <a:rPr lang="de-DE" altLang="de-DE" sz="1800" dirty="0">
                <a:solidFill>
                  <a:srgbClr val="000000"/>
                </a:solidFill>
                <a:latin typeface="Arial" panose="020B0604020202020204" pitchFamily="34" charset="0"/>
                <a:cs typeface="Calibri" panose="020F0502020204030204" pitchFamily="34" charset="0"/>
              </a:rPr>
              <a:t>§§ 73 ff. </a:t>
            </a:r>
            <a:r>
              <a:rPr lang="de-DE" altLang="de-DE" sz="1800" dirty="0" err="1">
                <a:solidFill>
                  <a:srgbClr val="000000"/>
                </a:solidFill>
                <a:latin typeface="Arial" panose="020B0604020202020204" pitchFamily="34" charset="0"/>
                <a:cs typeface="Calibri" panose="020F0502020204030204" pitchFamily="34" charset="0"/>
              </a:rPr>
              <a:t>StaRUG</a:t>
            </a:r>
            <a:r>
              <a:rPr lang="de-DE" altLang="de-DE" sz="1800" dirty="0">
                <a:solidFill>
                  <a:srgbClr val="000000"/>
                </a:solidFill>
                <a:latin typeface="Arial" panose="020B0604020202020204" pitchFamily="34" charset="0"/>
                <a:cs typeface="Calibri" panose="020F0502020204030204" pitchFamily="34" charset="0"/>
              </a:rPr>
              <a:t> Restrukturierungsbeauftragte</a:t>
            </a:r>
          </a:p>
          <a:p>
            <a:pPr marL="0" indent="0" eaLnBrk="1" hangingPunct="1">
              <a:lnSpc>
                <a:spcPct val="90000"/>
              </a:lnSpc>
              <a:spcBef>
                <a:spcPct val="20000"/>
              </a:spcBef>
              <a:buClrTx/>
              <a:buSzTx/>
            </a:pPr>
            <a:r>
              <a:rPr lang="de-DE" altLang="de-DE" sz="1800" dirty="0">
                <a:solidFill>
                  <a:srgbClr val="000000"/>
                </a:solidFill>
                <a:latin typeface="Arial" panose="020B0604020202020204" pitchFamily="34" charset="0"/>
                <a:cs typeface="Calibri" panose="020F0502020204030204" pitchFamily="34" charset="0"/>
              </a:rPr>
              <a:t>§§ 84 ff. </a:t>
            </a:r>
            <a:r>
              <a:rPr lang="de-DE" altLang="de-DE" sz="1800" dirty="0" err="1">
                <a:solidFill>
                  <a:srgbClr val="000000"/>
                </a:solidFill>
                <a:latin typeface="Arial" panose="020B0604020202020204" pitchFamily="34" charset="0"/>
                <a:cs typeface="Calibri" panose="020F0502020204030204" pitchFamily="34" charset="0"/>
              </a:rPr>
              <a:t>StaRUG</a:t>
            </a:r>
            <a:r>
              <a:rPr lang="de-DE" altLang="de-DE" sz="1800" dirty="0">
                <a:solidFill>
                  <a:srgbClr val="000000"/>
                </a:solidFill>
                <a:latin typeface="Arial" panose="020B0604020202020204" pitchFamily="34" charset="0"/>
                <a:cs typeface="Calibri" panose="020F0502020204030204" pitchFamily="34" charset="0"/>
              </a:rPr>
              <a:t> Öffentliche Restrukturierungssachen</a:t>
            </a:r>
          </a:p>
          <a:p>
            <a:pPr marL="0" indent="0" eaLnBrk="1" hangingPunct="1">
              <a:lnSpc>
                <a:spcPct val="90000"/>
              </a:lnSpc>
              <a:spcBef>
                <a:spcPct val="20000"/>
              </a:spcBef>
              <a:buClrTx/>
              <a:buSzTx/>
            </a:pPr>
            <a:r>
              <a:rPr lang="de-DE" altLang="de-DE" sz="1800" dirty="0">
                <a:solidFill>
                  <a:srgbClr val="000000"/>
                </a:solidFill>
                <a:latin typeface="Arial" panose="020B0604020202020204" pitchFamily="34" charset="0"/>
              </a:rPr>
              <a:t>§§ 89 ff. </a:t>
            </a:r>
            <a:r>
              <a:rPr lang="de-DE" altLang="de-DE" sz="1800" dirty="0" err="1">
                <a:solidFill>
                  <a:srgbClr val="000000"/>
                </a:solidFill>
                <a:latin typeface="Arial" panose="020B0604020202020204" pitchFamily="34" charset="0"/>
                <a:cs typeface="Calibri" panose="020F0502020204030204" pitchFamily="34" charset="0"/>
              </a:rPr>
              <a:t>StaRUG</a:t>
            </a:r>
            <a:r>
              <a:rPr lang="de-DE" altLang="de-DE" sz="1800" dirty="0">
                <a:solidFill>
                  <a:srgbClr val="000000"/>
                </a:solidFill>
                <a:latin typeface="Arial" panose="020B0604020202020204" pitchFamily="34" charset="0"/>
                <a:cs typeface="Calibri" panose="020F0502020204030204" pitchFamily="34" charset="0"/>
              </a:rPr>
              <a:t> Anfechtungs- und Haftungsrecht</a:t>
            </a:r>
          </a:p>
          <a:p>
            <a:pPr marL="0" indent="0" eaLnBrk="1" hangingPunct="1">
              <a:lnSpc>
                <a:spcPct val="90000"/>
              </a:lnSpc>
              <a:spcBef>
                <a:spcPct val="20000"/>
              </a:spcBef>
              <a:buClrTx/>
              <a:buSzTx/>
            </a:pPr>
            <a:r>
              <a:rPr lang="de-DE" altLang="de-DE" sz="1800" dirty="0">
                <a:solidFill>
                  <a:srgbClr val="000000"/>
                </a:solidFill>
                <a:latin typeface="Arial" panose="020B0604020202020204" pitchFamily="34" charset="0"/>
              </a:rPr>
              <a:t>§ 92 </a:t>
            </a:r>
            <a:r>
              <a:rPr lang="de-DE" altLang="de-DE" sz="1800" dirty="0" err="1">
                <a:solidFill>
                  <a:srgbClr val="000000"/>
                </a:solidFill>
                <a:latin typeface="Arial" panose="020B0604020202020204" pitchFamily="34" charset="0"/>
              </a:rPr>
              <a:t>StaRUG</a:t>
            </a:r>
            <a:r>
              <a:rPr lang="de-DE" altLang="de-DE" sz="1800" dirty="0">
                <a:solidFill>
                  <a:srgbClr val="000000"/>
                </a:solidFill>
                <a:latin typeface="Arial" panose="020B0604020202020204" pitchFamily="34" charset="0"/>
              </a:rPr>
              <a:t> Arbeitnehmerbeteiligung</a:t>
            </a:r>
          </a:p>
          <a:p>
            <a:pPr marL="0" indent="0" eaLnBrk="1" hangingPunct="1">
              <a:lnSpc>
                <a:spcPct val="90000"/>
              </a:lnSpc>
              <a:spcBef>
                <a:spcPct val="20000"/>
              </a:spcBef>
              <a:buClrTx/>
              <a:buSzTx/>
            </a:pPr>
            <a:r>
              <a:rPr lang="de-DE" altLang="de-DE" sz="1800" dirty="0">
                <a:solidFill>
                  <a:srgbClr val="000000"/>
                </a:solidFill>
                <a:latin typeface="Arial" panose="020B0604020202020204" pitchFamily="34" charset="0"/>
              </a:rPr>
              <a:t>§§ 94 ff. </a:t>
            </a:r>
            <a:r>
              <a:rPr lang="de-DE" altLang="de-DE" sz="1800" dirty="0" err="1">
                <a:solidFill>
                  <a:srgbClr val="000000"/>
                </a:solidFill>
                <a:latin typeface="Arial" panose="020B0604020202020204" pitchFamily="34" charset="0"/>
              </a:rPr>
              <a:t>StaRUG</a:t>
            </a:r>
            <a:r>
              <a:rPr lang="de-DE" altLang="de-DE" sz="1800" dirty="0">
                <a:solidFill>
                  <a:srgbClr val="000000"/>
                </a:solidFill>
                <a:latin typeface="Arial" panose="020B0604020202020204" pitchFamily="34" charset="0"/>
              </a:rPr>
              <a:t> Sanierungsmoderation</a:t>
            </a:r>
          </a:p>
          <a:p>
            <a:pPr marL="0" indent="0"/>
            <a:endParaRPr lang="de-DE" altLang="de-DE" dirty="0"/>
          </a:p>
        </p:txBody>
      </p:sp>
      <p:sp>
        <p:nvSpPr>
          <p:cNvPr id="3" name="Fußzeilenplatzhalter 2">
            <a:extLst>
              <a:ext uri="{FF2B5EF4-FFF2-40B4-BE49-F238E27FC236}">
                <a16:creationId xmlns:a16="http://schemas.microsoft.com/office/drawing/2014/main" id="{97C6B1B9-06DD-E741-A701-0333DFCBD107}"/>
              </a:ext>
            </a:extLst>
          </p:cNvPr>
          <p:cNvSpPr>
            <a:spLocks noGrp="1"/>
          </p:cNvSpPr>
          <p:nvPr>
            <p:ph type="ftr" sz="quarter" idx="11"/>
          </p:nvPr>
        </p:nvSpPr>
        <p:spPr/>
        <p:txBody>
          <a:bodyPr/>
          <a:lstStyle/>
          <a:p>
            <a:pPr>
              <a:defRPr/>
            </a:pPr>
            <a:r>
              <a:rPr lang="de-DE"/>
              <a:t>Dr.iur. Webel</a:t>
            </a:r>
          </a:p>
        </p:txBody>
      </p:sp>
      <p:sp>
        <p:nvSpPr>
          <p:cNvPr id="32771" name="Foliennummernplatzhalter 3">
            <a:extLst>
              <a:ext uri="{FF2B5EF4-FFF2-40B4-BE49-F238E27FC236}">
                <a16:creationId xmlns:a16="http://schemas.microsoft.com/office/drawing/2014/main" id="{806A3B17-2E94-C547-B843-83709298B18F}"/>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fld id="{F3AB2B8B-8585-5B48-B6DD-75B3CBE8BD6D}" type="slidenum">
              <a:rPr lang="de-DE" altLang="de-DE" smtClean="0">
                <a:solidFill>
                  <a:srgbClr val="FFFFFF"/>
                </a:solidFill>
                <a:latin typeface="Franklin Gothic Book" panose="020B0503020102020204" pitchFamily="34" charset="0"/>
              </a:rPr>
              <a:pPr/>
              <a:t>8</a:t>
            </a:fld>
            <a:endParaRPr lang="de-DE" altLang="de-DE">
              <a:solidFill>
                <a:srgbClr val="FFFFFF"/>
              </a:solidFill>
              <a:latin typeface="Franklin Gothic Book" panose="020B05030201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6387A20E-E8B1-6540-8291-4AEDA75D48BE}"/>
              </a:ext>
            </a:extLst>
          </p:cNvPr>
          <p:cNvSpPr>
            <a:spLocks noGrp="1"/>
          </p:cNvSpPr>
          <p:nvPr>
            <p:ph type="ftr" sz="quarter" idx="11"/>
          </p:nvPr>
        </p:nvSpPr>
        <p:spPr/>
        <p:txBody>
          <a:bodyPr/>
          <a:lstStyle/>
          <a:p>
            <a:pPr>
              <a:defRPr/>
            </a:pPr>
            <a:r>
              <a:rPr lang="de-DE"/>
              <a:t>Dr.iur. Webel</a:t>
            </a:r>
          </a:p>
        </p:txBody>
      </p:sp>
      <p:sp>
        <p:nvSpPr>
          <p:cNvPr id="35842" name="Foliennummernplatzhalter 3">
            <a:extLst>
              <a:ext uri="{FF2B5EF4-FFF2-40B4-BE49-F238E27FC236}">
                <a16:creationId xmlns:a16="http://schemas.microsoft.com/office/drawing/2014/main" id="{9BA80F78-9B5F-954C-8B45-524A06131F1D}"/>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erpetua" panose="02020502060401020303" pitchFamily="18" charset="77"/>
                <a:cs typeface="Arial" panose="020B0604020202020204" pitchFamily="34" charset="0"/>
              </a:defRPr>
            </a:lvl1pPr>
            <a:lvl2pPr marL="742950" indent="-285750">
              <a:defRPr>
                <a:solidFill>
                  <a:schemeClr val="tx1"/>
                </a:solidFill>
                <a:latin typeface="Perpetua" panose="02020502060401020303" pitchFamily="18" charset="77"/>
                <a:cs typeface="Arial" panose="020B0604020202020204" pitchFamily="34" charset="0"/>
              </a:defRPr>
            </a:lvl2pPr>
            <a:lvl3pPr marL="1143000" indent="-228600">
              <a:defRPr>
                <a:solidFill>
                  <a:schemeClr val="tx1"/>
                </a:solidFill>
                <a:latin typeface="Perpetua" panose="02020502060401020303" pitchFamily="18" charset="77"/>
                <a:cs typeface="Arial" panose="020B0604020202020204" pitchFamily="34" charset="0"/>
              </a:defRPr>
            </a:lvl3pPr>
            <a:lvl4pPr marL="1600200" indent="-228600">
              <a:defRPr>
                <a:solidFill>
                  <a:schemeClr val="tx1"/>
                </a:solidFill>
                <a:latin typeface="Perpetua" panose="02020502060401020303" pitchFamily="18" charset="77"/>
                <a:cs typeface="Arial" panose="020B0604020202020204" pitchFamily="34" charset="0"/>
              </a:defRPr>
            </a:lvl4pPr>
            <a:lvl5pPr marL="2057400" indent="-228600">
              <a:defRPr>
                <a:solidFill>
                  <a:schemeClr val="tx1"/>
                </a:solidFill>
                <a:latin typeface="Perpetua" panose="02020502060401020303" pitchFamily="18" charset="77"/>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77"/>
                <a:cs typeface="Arial" panose="020B0604020202020204" pitchFamily="34" charset="0"/>
              </a:defRPr>
            </a:lvl9pPr>
          </a:lstStyle>
          <a:p>
            <a:fld id="{2363DF82-4AC2-3E4E-BEB3-50F493023D2F}" type="slidenum">
              <a:rPr lang="de-DE" altLang="de-DE" smtClean="0">
                <a:solidFill>
                  <a:srgbClr val="FFFFFF"/>
                </a:solidFill>
                <a:latin typeface="Franklin Gothic Book" panose="020B0503020102020204" pitchFamily="34" charset="0"/>
              </a:rPr>
              <a:pPr/>
              <a:t>9</a:t>
            </a:fld>
            <a:endParaRPr lang="de-DE" altLang="de-DE">
              <a:solidFill>
                <a:srgbClr val="FFFFFF"/>
              </a:solidFill>
              <a:latin typeface="Franklin Gothic Book" panose="020B0503020102020204" pitchFamily="34" charset="0"/>
            </a:endParaRPr>
          </a:p>
        </p:txBody>
      </p:sp>
      <p:sp>
        <p:nvSpPr>
          <p:cNvPr id="35843" name="Inhaltsplatzhalter 1">
            <a:extLst>
              <a:ext uri="{FF2B5EF4-FFF2-40B4-BE49-F238E27FC236}">
                <a16:creationId xmlns:a16="http://schemas.microsoft.com/office/drawing/2014/main" id="{05CAE044-6ADA-074E-81A4-B541D0F22A01}"/>
              </a:ext>
            </a:extLst>
          </p:cNvPr>
          <p:cNvSpPr>
            <a:spLocks noGrp="1"/>
          </p:cNvSpPr>
          <p:nvPr>
            <p:ph sz="quarter" idx="1"/>
          </p:nvPr>
        </p:nvSpPr>
        <p:spPr>
          <a:xfrm>
            <a:off x="914400" y="765175"/>
            <a:ext cx="7772400" cy="5254625"/>
          </a:xfrm>
        </p:spPr>
        <p:txBody>
          <a:bodyPr/>
          <a:lstStyle/>
          <a:p>
            <a:pPr marL="0" indent="0">
              <a:buFont typeface="Wingdings 2" pitchFamily="2" charset="2"/>
              <a:buNone/>
            </a:pPr>
            <a:r>
              <a:rPr lang="de-DE" altLang="de-DE" sz="2000" b="1" i="1">
                <a:latin typeface="Arial" panose="020B0604020202020204" pitchFamily="34" charset="0"/>
                <a:cs typeface="Arial" panose="020B0604020202020204" pitchFamily="34" charset="0"/>
              </a:rPr>
              <a:t>§ 4 Ausgenommene Rechtsverhältnisse</a:t>
            </a:r>
          </a:p>
          <a:p>
            <a:pPr marL="0" indent="0">
              <a:buFont typeface="Wingdings 2" pitchFamily="2" charset="2"/>
              <a:buNone/>
            </a:pPr>
            <a:r>
              <a:rPr lang="de-DE" altLang="de-DE" sz="2000" i="1">
                <a:latin typeface="Arial" panose="020B0604020202020204" pitchFamily="34" charset="0"/>
                <a:cs typeface="Arial" panose="020B0604020202020204" pitchFamily="34" charset="0"/>
              </a:rPr>
              <a:t>Einer Gestaltung durch einen Restrukturierungsplan sind unzugänglich:</a:t>
            </a:r>
          </a:p>
          <a:p>
            <a:pPr marL="0" indent="0">
              <a:buFont typeface="Wingdings 2" pitchFamily="2" charset="2"/>
              <a:buNone/>
            </a:pPr>
            <a:r>
              <a:rPr lang="de-DE" altLang="de-DE" sz="2000" i="1">
                <a:latin typeface="Arial" panose="020B0604020202020204" pitchFamily="34" charset="0"/>
                <a:cs typeface="Arial" panose="020B0604020202020204" pitchFamily="34" charset="0"/>
              </a:rPr>
              <a:t>1. </a:t>
            </a:r>
            <a:r>
              <a:rPr lang="de-DE" altLang="de-DE" sz="2000" i="1" u="sng">
                <a:latin typeface="Arial" panose="020B0604020202020204" pitchFamily="34" charset="0"/>
                <a:cs typeface="Arial" panose="020B0604020202020204" pitchFamily="34" charset="0"/>
              </a:rPr>
              <a:t>Forderungen von Arbeitnehmern aus oder im Zusammenhang mit dem Arbeitsverhältnis, einschließlich der Rechte aus Zusagen auf betriebliche Altersversorgung,</a:t>
            </a:r>
          </a:p>
          <a:p>
            <a:pPr marL="0" indent="0">
              <a:buFont typeface="Wingdings 2" pitchFamily="2" charset="2"/>
              <a:buNone/>
            </a:pPr>
            <a:r>
              <a:rPr lang="de-DE" altLang="de-DE" sz="2000" i="1">
                <a:latin typeface="Arial" panose="020B0604020202020204" pitchFamily="34" charset="0"/>
                <a:cs typeface="Arial" panose="020B0604020202020204" pitchFamily="34" charset="0"/>
              </a:rPr>
              <a:t>2. Forderungen aus </a:t>
            </a:r>
            <a:r>
              <a:rPr lang="de-DE" altLang="de-DE" sz="2000" i="1" u="sng">
                <a:latin typeface="Arial" panose="020B0604020202020204" pitchFamily="34" charset="0"/>
                <a:cs typeface="Arial" panose="020B0604020202020204" pitchFamily="34" charset="0"/>
              </a:rPr>
              <a:t>vorsätzlich begangenen unerlaubten Handlungen und</a:t>
            </a:r>
          </a:p>
          <a:p>
            <a:pPr marL="0" indent="0">
              <a:buFont typeface="Wingdings 2" pitchFamily="2" charset="2"/>
              <a:buNone/>
            </a:pPr>
            <a:r>
              <a:rPr lang="de-DE" altLang="de-DE" sz="2000" i="1">
                <a:latin typeface="Arial" panose="020B0604020202020204" pitchFamily="34" charset="0"/>
                <a:cs typeface="Arial" panose="020B0604020202020204" pitchFamily="34" charset="0"/>
              </a:rPr>
              <a:t>3. Forderungen nach § 39 Absatz 1 Nummer 3 der Insolvenzordnung.</a:t>
            </a:r>
          </a:p>
          <a:p>
            <a:pPr marL="0" indent="0">
              <a:buFont typeface="Wingdings 2" pitchFamily="2" charset="2"/>
              <a:buNone/>
            </a:pPr>
            <a:r>
              <a:rPr lang="de-DE" altLang="de-DE" sz="2000" i="1">
                <a:latin typeface="Arial" panose="020B0604020202020204" pitchFamily="34" charset="0"/>
                <a:cs typeface="Arial" panose="020B0604020202020204" pitchFamily="34" charset="0"/>
              </a:rPr>
              <a:t>Handelt es sich bei dem Schuldner um eine natürliche Person, gilt dies auch für Forderungen und Absonderungsanwartschaften, die mit dessen unternehmerischer Tätigkeit in keinem Zusammenhang stehen.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ctylos">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Dactylos">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actylos">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0</TotalTime>
  <Words>2151</Words>
  <Application>Microsoft Office PowerPoint</Application>
  <PresentationFormat>Bildschirmpräsentation (4:3)</PresentationFormat>
  <Paragraphs>185</Paragraphs>
  <Slides>23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23</vt:i4>
      </vt:variant>
    </vt:vector>
  </HeadingPairs>
  <TitlesOfParts>
    <vt:vector size="30" baseType="lpstr">
      <vt:lpstr>Arial</vt:lpstr>
      <vt:lpstr>Calibri</vt:lpstr>
      <vt:lpstr>Franklin Gothic Book</vt:lpstr>
      <vt:lpstr>Perpetua</vt:lpstr>
      <vt:lpstr>Tahoma</vt:lpstr>
      <vt:lpstr>Wingdings 2</vt:lpstr>
      <vt:lpstr>Dactylos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Kufstein 2021</dc:title>
  <dc:creator>Benjamin Webel</dc:creator>
  <cp:lastModifiedBy>Markus Exler</cp:lastModifiedBy>
  <cp:revision>234</cp:revision>
  <dcterms:created xsi:type="dcterms:W3CDTF">2017-10-15T09:25:08Z</dcterms:created>
  <dcterms:modified xsi:type="dcterms:W3CDTF">2021-10-11T11:56:11Z</dcterms:modified>
</cp:coreProperties>
</file>